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Hoves" charset="1" panose="02000003020000060003"/>
      <p:regular r:id="rId10"/>
    </p:embeddedFont>
    <p:embeddedFont>
      <p:font typeface="TT Hoves Bold" charset="1" panose="02000003020000060003"/>
      <p:regular r:id="rId11"/>
    </p:embeddedFont>
    <p:embeddedFont>
      <p:font typeface="TT Hoves Italics" charset="1" panose="02000003020000060003"/>
      <p:regular r:id="rId12"/>
    </p:embeddedFont>
    <p:embeddedFont>
      <p:font typeface="TT Hoves Bold Italics" charset="1" panose="02000003020000060003"/>
      <p:regular r:id="rId13"/>
    </p:embeddedFont>
    <p:embeddedFont>
      <p:font typeface="Helios" charset="1" panose="020B0504020202020204"/>
      <p:regular r:id="rId14"/>
    </p:embeddedFont>
    <p:embeddedFont>
      <p:font typeface="Helios Bold" charset="1" panose="020B0704020202020204"/>
      <p:regular r:id="rId15"/>
    </p:embeddedFont>
    <p:embeddedFont>
      <p:font typeface="Helios Italics" charset="1" panose="020B0503020202090204"/>
      <p:regular r:id="rId16"/>
    </p:embeddedFont>
    <p:embeddedFont>
      <p:font typeface="Helios Bold Italics" charset="1" panose="020B070302020209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GDnUlM5_g.mp4" Type="http://schemas.openxmlformats.org/officeDocument/2006/relationships/video"/><Relationship Id="rId4" Target="../media/VAGDnUlM5_g.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013253" y="-412494"/>
            <a:ext cx="19257662" cy="11636190"/>
            <a:chOff x="0" y="0"/>
            <a:chExt cx="406400" cy="245562"/>
          </a:xfrm>
        </p:grpSpPr>
        <p:sp>
          <p:nvSpPr>
            <p:cNvPr name="Freeform 3" id="3"/>
            <p:cNvSpPr/>
            <p:nvPr/>
          </p:nvSpPr>
          <p:spPr>
            <a:xfrm flipH="false" flipV="false" rot="0">
              <a:off x="0" y="0"/>
              <a:ext cx="406400" cy="245562"/>
            </a:xfrm>
            <a:custGeom>
              <a:avLst/>
              <a:gdLst/>
              <a:ahLst/>
              <a:cxnLst/>
              <a:rect r="r" b="b" t="t" l="l"/>
              <a:pathLst>
                <a:path h="245562" w="406400">
                  <a:moveTo>
                    <a:pt x="203200" y="0"/>
                  </a:moveTo>
                  <a:lnTo>
                    <a:pt x="203200" y="0"/>
                  </a:lnTo>
                  <a:lnTo>
                    <a:pt x="406400" y="245562"/>
                  </a:lnTo>
                  <a:lnTo>
                    <a:pt x="0" y="245562"/>
                  </a:lnTo>
                  <a:lnTo>
                    <a:pt x="203200" y="0"/>
                  </a:lnTo>
                  <a:close/>
                </a:path>
              </a:pathLst>
            </a:custGeom>
            <a:solidFill>
              <a:srgbClr val="A20E20"/>
            </a:solidFill>
          </p:spPr>
        </p:sp>
        <p:sp>
          <p:nvSpPr>
            <p:cNvPr name="TextBox 4" id="4"/>
            <p:cNvSpPr txBox="true"/>
            <p:nvPr/>
          </p:nvSpPr>
          <p:spPr>
            <a:xfrm>
              <a:off x="127000" y="-38100"/>
              <a:ext cx="152400" cy="283662"/>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10004422" y="2617731"/>
            <a:ext cx="12503082" cy="10287000"/>
            <a:chOff x="0" y="0"/>
            <a:chExt cx="6184570" cy="5088399"/>
          </a:xfrm>
        </p:grpSpPr>
        <p:sp>
          <p:nvSpPr>
            <p:cNvPr name="Freeform 6" id="6"/>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name="Freeform 7" id="7"/>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0" t="-5529" r="0" b="-5529"/>
              </a:stretch>
            </a:blipFill>
          </p:spPr>
        </p:sp>
      </p:grpSp>
      <p:grpSp>
        <p:nvGrpSpPr>
          <p:cNvPr name="Group 8" id="8"/>
          <p:cNvGrpSpPr/>
          <p:nvPr/>
        </p:nvGrpSpPr>
        <p:grpSpPr>
          <a:xfrm rot="0">
            <a:off x="10004422" y="7517097"/>
            <a:ext cx="7555842" cy="3482406"/>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0" id="10"/>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15541904" y="627756"/>
            <a:ext cx="4465420" cy="400944"/>
            <a:chOff x="0" y="0"/>
            <a:chExt cx="5953893" cy="534592"/>
          </a:xfrm>
        </p:grpSpPr>
        <p:sp>
          <p:nvSpPr>
            <p:cNvPr name="Freeform 12" id="12"/>
            <p:cNvSpPr/>
            <p:nvPr/>
          </p:nvSpPr>
          <p:spPr>
            <a:xfrm flipH="false" flipV="false" rot="0">
              <a:off x="0" y="0"/>
              <a:ext cx="453917" cy="534592"/>
            </a:xfrm>
            <a:custGeom>
              <a:avLst/>
              <a:gdLst/>
              <a:ahLst/>
              <a:cxnLst/>
              <a:rect r="r" b="b" t="t" l="l"/>
              <a:pathLst>
                <a:path h="534592" w="453917">
                  <a:moveTo>
                    <a:pt x="0" y="0"/>
                  </a:moveTo>
                  <a:lnTo>
                    <a:pt x="453917" y="0"/>
                  </a:lnTo>
                  <a:lnTo>
                    <a:pt x="453917" y="534592"/>
                  </a:lnTo>
                  <a:lnTo>
                    <a:pt x="0" y="534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803450" y="-38"/>
              <a:ext cx="5150443" cy="534630"/>
            </a:xfrm>
            <a:prstGeom prst="rect">
              <a:avLst/>
            </a:prstGeom>
          </p:spPr>
          <p:txBody>
            <a:bodyPr anchor="t" rtlCol="false" tIns="0" lIns="0" bIns="0" rIns="0">
              <a:spAutoFit/>
            </a:bodyPr>
            <a:lstStyle/>
            <a:p>
              <a:pPr>
                <a:lnSpc>
                  <a:spcPts val="3361"/>
                </a:lnSpc>
                <a:spcBef>
                  <a:spcPct val="0"/>
                </a:spcBef>
              </a:pPr>
              <a:r>
                <a:rPr lang="en-US" sz="2401">
                  <a:solidFill>
                    <a:srgbClr val="FFFFFF"/>
                  </a:solidFill>
                  <a:latin typeface="Helios"/>
                </a:rPr>
                <a:t>MST SITBD</a:t>
              </a:r>
            </a:p>
          </p:txBody>
        </p:sp>
      </p:grpSp>
      <p:sp>
        <p:nvSpPr>
          <p:cNvPr name="TextBox 14" id="14"/>
          <p:cNvSpPr txBox="true"/>
          <p:nvPr/>
        </p:nvSpPr>
        <p:spPr>
          <a:xfrm rot="0">
            <a:off x="197179" y="7713606"/>
            <a:ext cx="7566310" cy="2186900"/>
          </a:xfrm>
          <a:prstGeom prst="rect">
            <a:avLst/>
          </a:prstGeom>
        </p:spPr>
        <p:txBody>
          <a:bodyPr anchor="t" rtlCol="false" tIns="0" lIns="0" bIns="0" rIns="0">
            <a:spAutoFit/>
          </a:bodyPr>
          <a:lstStyle/>
          <a:p>
            <a:pPr>
              <a:lnSpc>
                <a:spcPts val="2880"/>
              </a:lnSpc>
            </a:pPr>
            <a:r>
              <a:rPr lang="en-US" sz="2057" u="sng">
                <a:solidFill>
                  <a:srgbClr val="2A2E3A"/>
                </a:solidFill>
                <a:latin typeface="Helios Bold"/>
              </a:rPr>
              <a:t>Encadré par:</a:t>
            </a:r>
          </a:p>
          <a:p>
            <a:pPr>
              <a:lnSpc>
                <a:spcPts val="2880"/>
              </a:lnSpc>
            </a:pPr>
            <a:r>
              <a:rPr lang="en-US" sz="2057">
                <a:solidFill>
                  <a:srgbClr val="2A2E3A"/>
                </a:solidFill>
                <a:latin typeface="Helios"/>
              </a:rPr>
              <a:t>      </a:t>
            </a:r>
            <a:r>
              <a:rPr lang="en-US" sz="2057">
                <a:solidFill>
                  <a:srgbClr val="2A2E3A"/>
                </a:solidFill>
                <a:latin typeface="Helios"/>
              </a:rPr>
              <a:t>Mr. M. EL BRAK </a:t>
            </a:r>
          </a:p>
          <a:p>
            <a:pPr>
              <a:lnSpc>
                <a:spcPts val="2880"/>
              </a:lnSpc>
            </a:pPr>
            <a:r>
              <a:rPr lang="en-US" sz="2057">
                <a:solidFill>
                  <a:srgbClr val="2A2E3A"/>
                </a:solidFill>
                <a:latin typeface="Helios"/>
              </a:rPr>
              <a:t>                                                </a:t>
            </a:r>
            <a:r>
              <a:rPr lang="en-US" sz="2057" u="sng">
                <a:solidFill>
                  <a:srgbClr val="2A2E3A"/>
                </a:solidFill>
                <a:latin typeface="Helios Bold"/>
              </a:rPr>
              <a:t>Réalisé par:</a:t>
            </a:r>
          </a:p>
          <a:p>
            <a:pPr>
              <a:lnSpc>
                <a:spcPts val="2880"/>
              </a:lnSpc>
            </a:pPr>
            <a:r>
              <a:rPr lang="en-US" sz="2057">
                <a:solidFill>
                  <a:srgbClr val="2A2E3A"/>
                </a:solidFill>
                <a:latin typeface="Helios"/>
              </a:rPr>
              <a:t>                                                                STITOU Fatima</a:t>
            </a:r>
          </a:p>
          <a:p>
            <a:pPr>
              <a:lnSpc>
                <a:spcPts val="2880"/>
              </a:lnSpc>
            </a:pPr>
            <a:r>
              <a:rPr lang="en-US" sz="2057">
                <a:solidFill>
                  <a:srgbClr val="2A2E3A"/>
                </a:solidFill>
                <a:latin typeface="Helios"/>
              </a:rPr>
              <a:t>                                                                HADDAD Alae</a:t>
            </a:r>
          </a:p>
          <a:p>
            <a:pPr algn="l">
              <a:lnSpc>
                <a:spcPts val="2880"/>
              </a:lnSpc>
            </a:pPr>
            <a:r>
              <a:rPr lang="en-US" sz="2057">
                <a:solidFill>
                  <a:srgbClr val="2A2E3A"/>
                </a:solidFill>
                <a:latin typeface="Helios"/>
              </a:rPr>
              <a:t>                                                                HAYOUN Fatima Zohra</a:t>
            </a:r>
          </a:p>
        </p:txBody>
      </p:sp>
      <p:grpSp>
        <p:nvGrpSpPr>
          <p:cNvPr name="Group 15" id="15"/>
          <p:cNvGrpSpPr/>
          <p:nvPr/>
        </p:nvGrpSpPr>
        <p:grpSpPr>
          <a:xfrm rot="0">
            <a:off x="197179" y="3315555"/>
            <a:ext cx="11554939" cy="3655890"/>
            <a:chOff x="0" y="0"/>
            <a:chExt cx="15406585" cy="4874520"/>
          </a:xfrm>
        </p:grpSpPr>
        <p:sp>
          <p:nvSpPr>
            <p:cNvPr name="TextBox 16" id="16"/>
            <p:cNvSpPr txBox="true"/>
            <p:nvPr/>
          </p:nvSpPr>
          <p:spPr>
            <a:xfrm rot="0">
              <a:off x="0" y="4286852"/>
              <a:ext cx="15406585" cy="587667"/>
            </a:xfrm>
            <a:prstGeom prst="rect">
              <a:avLst/>
            </a:prstGeom>
          </p:spPr>
          <p:txBody>
            <a:bodyPr anchor="t" rtlCol="false" tIns="0" lIns="0" bIns="0" rIns="0">
              <a:spAutoFit/>
            </a:bodyPr>
            <a:lstStyle/>
            <a:p>
              <a:pPr>
                <a:lnSpc>
                  <a:spcPts val="3708"/>
                </a:lnSpc>
              </a:pPr>
            </a:p>
          </p:txBody>
        </p:sp>
        <p:sp>
          <p:nvSpPr>
            <p:cNvPr name="TextBox 17" id="17"/>
            <p:cNvSpPr txBox="true"/>
            <p:nvPr/>
          </p:nvSpPr>
          <p:spPr>
            <a:xfrm rot="0">
              <a:off x="0" y="0"/>
              <a:ext cx="15406585" cy="4078744"/>
            </a:xfrm>
            <a:prstGeom prst="rect">
              <a:avLst/>
            </a:prstGeom>
          </p:spPr>
          <p:txBody>
            <a:bodyPr anchor="t" rtlCol="false" tIns="0" lIns="0" bIns="0" rIns="0">
              <a:spAutoFit/>
            </a:bodyPr>
            <a:lstStyle/>
            <a:p>
              <a:pPr>
                <a:lnSpc>
                  <a:spcPts val="6058"/>
                </a:lnSpc>
              </a:pPr>
              <a:r>
                <a:rPr lang="en-US" sz="5049">
                  <a:solidFill>
                    <a:srgbClr val="2A2E3A"/>
                  </a:solidFill>
                  <a:latin typeface="TT Hoves Bold"/>
                </a:rPr>
                <a:t>PLATEFORME D'INFORMATIONS</a:t>
              </a:r>
            </a:p>
            <a:p>
              <a:pPr>
                <a:lnSpc>
                  <a:spcPts val="6058"/>
                </a:lnSpc>
              </a:pPr>
              <a:r>
                <a:rPr lang="en-US" sz="5049">
                  <a:solidFill>
                    <a:srgbClr val="2A2E3A"/>
                  </a:solidFill>
                  <a:latin typeface="TT Hoves Bold"/>
                </a:rPr>
                <a:t>MÉTÉOROLOGIQUES ET GÉOGRAPHIQUES COMPLÈTE EN UTILISANT NODE-RED</a:t>
              </a:r>
            </a:p>
          </p:txBody>
        </p:sp>
      </p:grpSp>
      <p:sp>
        <p:nvSpPr>
          <p:cNvPr name="Freeform 18" id="18"/>
          <p:cNvSpPr/>
          <p:nvPr/>
        </p:nvSpPr>
        <p:spPr>
          <a:xfrm flipH="false" flipV="false" rot="0">
            <a:off x="33394" y="0"/>
            <a:ext cx="6130010" cy="2292767"/>
          </a:xfrm>
          <a:custGeom>
            <a:avLst/>
            <a:gdLst/>
            <a:ahLst/>
            <a:cxnLst/>
            <a:rect r="r" b="b" t="t" l="l"/>
            <a:pathLst>
              <a:path h="2292767" w="6130010">
                <a:moveTo>
                  <a:pt x="0" y="0"/>
                </a:moveTo>
                <a:lnTo>
                  <a:pt x="6130010" y="0"/>
                </a:lnTo>
                <a:lnTo>
                  <a:pt x="6130010" y="2292767"/>
                </a:lnTo>
                <a:lnTo>
                  <a:pt x="0" y="2292767"/>
                </a:lnTo>
                <a:lnTo>
                  <a:pt x="0" y="0"/>
                </a:lnTo>
                <a:close/>
              </a:path>
            </a:pathLst>
          </a:custGeom>
          <a:blipFill>
            <a:blip r:embed="rId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623" y="9258300"/>
            <a:ext cx="5765006" cy="1028700"/>
            <a:chOff x="0" y="0"/>
            <a:chExt cx="7686674" cy="1371600"/>
          </a:xfrm>
        </p:grpSpPr>
        <p:grpSp>
          <p:nvGrpSpPr>
            <p:cNvPr name="Group 3" id="3"/>
            <p:cNvGrpSpPr/>
            <p:nvPr/>
          </p:nvGrpSpPr>
          <p:grpSpPr>
            <a:xfrm rot="0">
              <a:off x="0" y="0"/>
              <a:ext cx="7686674" cy="13716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5" id="5"/>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3033168" y="475615"/>
              <a:ext cx="2698286" cy="391795"/>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Conclusion</a:t>
              </a:r>
            </a:p>
          </p:txBody>
        </p:sp>
      </p:grpSp>
      <p:grpSp>
        <p:nvGrpSpPr>
          <p:cNvPr name="Group 7" id="7"/>
          <p:cNvGrpSpPr/>
          <p:nvPr/>
        </p:nvGrpSpPr>
        <p:grpSpPr>
          <a:xfrm rot="-10800000">
            <a:off x="13597970" y="-331087"/>
            <a:ext cx="8530913" cy="3931805"/>
            <a:chOff x="0" y="0"/>
            <a:chExt cx="406400" cy="187305"/>
          </a:xfrm>
        </p:grpSpPr>
        <p:sp>
          <p:nvSpPr>
            <p:cNvPr name="Freeform 8" id="8"/>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9" id="9"/>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10" id="10"/>
          <p:cNvSpPr/>
          <p:nvPr/>
        </p:nvSpPr>
        <p:spPr>
          <a:xfrm flipH="false" flipV="false" rot="0">
            <a:off x="13747930" y="3775026"/>
            <a:ext cx="4280532" cy="4280532"/>
          </a:xfrm>
          <a:custGeom>
            <a:avLst/>
            <a:gdLst/>
            <a:ahLst/>
            <a:cxnLst/>
            <a:rect r="r" b="b" t="t" l="l"/>
            <a:pathLst>
              <a:path h="4280532" w="4280532">
                <a:moveTo>
                  <a:pt x="0" y="0"/>
                </a:moveTo>
                <a:lnTo>
                  <a:pt x="4280532" y="0"/>
                </a:lnTo>
                <a:lnTo>
                  <a:pt x="4280532" y="4280533"/>
                </a:lnTo>
                <a:lnTo>
                  <a:pt x="0" y="4280533"/>
                </a:lnTo>
                <a:lnTo>
                  <a:pt x="0" y="0"/>
                </a:lnTo>
                <a:close/>
              </a:path>
            </a:pathLst>
          </a:custGeom>
          <a:blipFill>
            <a:blip r:embed="rId2"/>
            <a:stretch>
              <a:fillRect l="0" t="0" r="0" b="0"/>
            </a:stretch>
          </a:blipFill>
        </p:spPr>
      </p:sp>
      <p:grpSp>
        <p:nvGrpSpPr>
          <p:cNvPr name="Group 11" id="11"/>
          <p:cNvGrpSpPr/>
          <p:nvPr/>
        </p:nvGrpSpPr>
        <p:grpSpPr>
          <a:xfrm rot="0">
            <a:off x="470598" y="1878097"/>
            <a:ext cx="12627597" cy="2093754"/>
            <a:chOff x="0" y="0"/>
            <a:chExt cx="16836795" cy="2791672"/>
          </a:xfrm>
        </p:grpSpPr>
        <p:sp>
          <p:nvSpPr>
            <p:cNvPr name="TextBox 12" id="12"/>
            <p:cNvSpPr txBox="true"/>
            <p:nvPr/>
          </p:nvSpPr>
          <p:spPr>
            <a:xfrm rot="0">
              <a:off x="0" y="0"/>
              <a:ext cx="16836795" cy="1714500"/>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Conclusion</a:t>
              </a:r>
            </a:p>
          </p:txBody>
        </p:sp>
        <p:sp>
          <p:nvSpPr>
            <p:cNvPr name="TextBox 13" id="13"/>
            <p:cNvSpPr txBox="true"/>
            <p:nvPr/>
          </p:nvSpPr>
          <p:spPr>
            <a:xfrm rot="0">
              <a:off x="0" y="2030518"/>
              <a:ext cx="13798468" cy="761154"/>
            </a:xfrm>
            <a:prstGeom prst="rect">
              <a:avLst/>
            </a:prstGeom>
          </p:spPr>
          <p:txBody>
            <a:bodyPr anchor="t" rtlCol="false" tIns="0" lIns="0" bIns="0" rIns="0">
              <a:spAutoFit/>
            </a:bodyPr>
            <a:lstStyle/>
            <a:p>
              <a:pPr>
                <a:lnSpc>
                  <a:spcPts val="4759"/>
                </a:lnSpc>
              </a:pPr>
            </a:p>
          </p:txBody>
        </p:sp>
      </p:grpSp>
      <p:sp>
        <p:nvSpPr>
          <p:cNvPr name="TextBox 14" id="14"/>
          <p:cNvSpPr txBox="true"/>
          <p:nvPr/>
        </p:nvSpPr>
        <p:spPr>
          <a:xfrm rot="0">
            <a:off x="470598" y="3543569"/>
            <a:ext cx="13127372" cy="4119661"/>
          </a:xfrm>
          <a:prstGeom prst="rect">
            <a:avLst/>
          </a:prstGeom>
        </p:spPr>
        <p:txBody>
          <a:bodyPr anchor="t" rtlCol="false" tIns="0" lIns="0" bIns="0" rIns="0">
            <a:spAutoFit/>
          </a:bodyPr>
          <a:lstStyle/>
          <a:p>
            <a:pPr>
              <a:lnSpc>
                <a:spcPts val="4143"/>
              </a:lnSpc>
            </a:pPr>
            <a:r>
              <a:rPr lang="en-US" sz="2959">
                <a:solidFill>
                  <a:srgbClr val="000000"/>
                </a:solidFill>
                <a:latin typeface="Helios"/>
              </a:rPr>
              <a:t>la plateforme d'informations météorologiques et géographiques exploite efficacement l'Internet des Objets (IoT) pour fournir aux utilisateurs un accès immédiat à des données précises et pertinentes. Avec une intégration transparente à Node-RED, un outil flexible et puissant est créé, adapté à une variété d'applications. En continuant à développer et à perfectionner cette plateforme, un avenir où les données météorologiques et géographiques sont pleinement exploitées pour répondre aux besoins des individus et des organisations se profile.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9355011" y="-125087"/>
            <a:ext cx="16255262" cy="9822029"/>
            <a:chOff x="0" y="0"/>
            <a:chExt cx="406400" cy="245562"/>
          </a:xfrm>
        </p:grpSpPr>
        <p:sp>
          <p:nvSpPr>
            <p:cNvPr name="Freeform 3" id="3"/>
            <p:cNvSpPr/>
            <p:nvPr/>
          </p:nvSpPr>
          <p:spPr>
            <a:xfrm flipH="false" flipV="false" rot="0">
              <a:off x="0" y="0"/>
              <a:ext cx="406400" cy="245562"/>
            </a:xfrm>
            <a:custGeom>
              <a:avLst/>
              <a:gdLst/>
              <a:ahLst/>
              <a:cxnLst/>
              <a:rect r="r" b="b" t="t" l="l"/>
              <a:pathLst>
                <a:path h="245562" w="406400">
                  <a:moveTo>
                    <a:pt x="203200" y="0"/>
                  </a:moveTo>
                  <a:lnTo>
                    <a:pt x="203200" y="0"/>
                  </a:lnTo>
                  <a:lnTo>
                    <a:pt x="406400" y="245562"/>
                  </a:lnTo>
                  <a:lnTo>
                    <a:pt x="0" y="245562"/>
                  </a:lnTo>
                  <a:lnTo>
                    <a:pt x="203200" y="0"/>
                  </a:lnTo>
                  <a:close/>
                </a:path>
              </a:pathLst>
            </a:custGeom>
            <a:solidFill>
              <a:srgbClr val="A20E20"/>
            </a:solidFill>
          </p:spPr>
        </p:sp>
        <p:sp>
          <p:nvSpPr>
            <p:cNvPr name="TextBox 4" id="4"/>
            <p:cNvSpPr txBox="true"/>
            <p:nvPr/>
          </p:nvSpPr>
          <p:spPr>
            <a:xfrm>
              <a:off x="127000" y="-38100"/>
              <a:ext cx="152400" cy="283662"/>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1490867" y="6007057"/>
            <a:ext cx="8516457" cy="4279943"/>
            <a:chOff x="0" y="0"/>
            <a:chExt cx="458068" cy="230202"/>
          </a:xfrm>
        </p:grpSpPr>
        <p:sp>
          <p:nvSpPr>
            <p:cNvPr name="Freeform 6" id="6"/>
            <p:cNvSpPr/>
            <p:nvPr/>
          </p:nvSpPr>
          <p:spPr>
            <a:xfrm flipH="false" flipV="false" rot="0">
              <a:off x="0" y="0"/>
              <a:ext cx="458068" cy="230202"/>
            </a:xfrm>
            <a:custGeom>
              <a:avLst/>
              <a:gdLst/>
              <a:ahLst/>
              <a:cxnLst/>
              <a:rect r="r" b="b" t="t" l="l"/>
              <a:pathLst>
                <a:path h="230202" w="458068">
                  <a:moveTo>
                    <a:pt x="203200" y="0"/>
                  </a:moveTo>
                  <a:lnTo>
                    <a:pt x="254868" y="0"/>
                  </a:lnTo>
                  <a:lnTo>
                    <a:pt x="458068" y="230202"/>
                  </a:lnTo>
                  <a:lnTo>
                    <a:pt x="0" y="230202"/>
                  </a:lnTo>
                  <a:lnTo>
                    <a:pt x="203200" y="0"/>
                  </a:lnTo>
                  <a:close/>
                </a:path>
              </a:pathLst>
            </a:custGeom>
            <a:solidFill>
              <a:srgbClr val="E8223B">
                <a:alpha val="80000"/>
              </a:srgbClr>
            </a:solidFill>
          </p:spPr>
        </p:sp>
        <p:sp>
          <p:nvSpPr>
            <p:cNvPr name="TextBox 7" id="7"/>
            <p:cNvSpPr txBox="true"/>
            <p:nvPr/>
          </p:nvSpPr>
          <p:spPr>
            <a:xfrm>
              <a:off x="127000" y="-38100"/>
              <a:ext cx="204068" cy="268302"/>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5541904" y="627756"/>
            <a:ext cx="4465420" cy="400944"/>
            <a:chOff x="0" y="0"/>
            <a:chExt cx="5953893" cy="534592"/>
          </a:xfrm>
        </p:grpSpPr>
        <p:sp>
          <p:nvSpPr>
            <p:cNvPr name="Freeform 9" id="9"/>
            <p:cNvSpPr/>
            <p:nvPr/>
          </p:nvSpPr>
          <p:spPr>
            <a:xfrm flipH="false" flipV="false" rot="0">
              <a:off x="0" y="0"/>
              <a:ext cx="453917" cy="534592"/>
            </a:xfrm>
            <a:custGeom>
              <a:avLst/>
              <a:gdLst/>
              <a:ahLst/>
              <a:cxnLst/>
              <a:rect r="r" b="b" t="t" l="l"/>
              <a:pathLst>
                <a:path h="534592" w="453917">
                  <a:moveTo>
                    <a:pt x="0" y="0"/>
                  </a:moveTo>
                  <a:lnTo>
                    <a:pt x="453917" y="0"/>
                  </a:lnTo>
                  <a:lnTo>
                    <a:pt x="453917" y="534592"/>
                  </a:lnTo>
                  <a:lnTo>
                    <a:pt x="0" y="534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803450" y="-38"/>
              <a:ext cx="5150443" cy="534630"/>
            </a:xfrm>
            <a:prstGeom prst="rect">
              <a:avLst/>
            </a:prstGeom>
          </p:spPr>
          <p:txBody>
            <a:bodyPr anchor="t" rtlCol="false" tIns="0" lIns="0" bIns="0" rIns="0">
              <a:spAutoFit/>
            </a:bodyPr>
            <a:lstStyle/>
            <a:p>
              <a:pPr>
                <a:lnSpc>
                  <a:spcPts val="3361"/>
                </a:lnSpc>
                <a:spcBef>
                  <a:spcPct val="0"/>
                </a:spcBef>
              </a:pPr>
              <a:r>
                <a:rPr lang="en-US" sz="2401">
                  <a:solidFill>
                    <a:srgbClr val="FFFFFF"/>
                  </a:solidFill>
                  <a:latin typeface="Helios"/>
                </a:rPr>
                <a:t>MST SITBD</a:t>
              </a:r>
            </a:p>
          </p:txBody>
        </p:sp>
      </p:grpSp>
      <p:sp>
        <p:nvSpPr>
          <p:cNvPr name="TextBox 11" id="11"/>
          <p:cNvSpPr txBox="true"/>
          <p:nvPr/>
        </p:nvSpPr>
        <p:spPr>
          <a:xfrm rot="0">
            <a:off x="197179" y="6516407"/>
            <a:ext cx="11554939" cy="455038"/>
          </a:xfrm>
          <a:prstGeom prst="rect">
            <a:avLst/>
          </a:prstGeom>
        </p:spPr>
        <p:txBody>
          <a:bodyPr anchor="t" rtlCol="false" tIns="0" lIns="0" bIns="0" rIns="0">
            <a:spAutoFit/>
          </a:bodyPr>
          <a:lstStyle/>
          <a:p>
            <a:pPr>
              <a:lnSpc>
                <a:spcPts val="3708"/>
              </a:lnSpc>
            </a:pPr>
          </a:p>
        </p:txBody>
      </p:sp>
      <p:sp>
        <p:nvSpPr>
          <p:cNvPr name="TextBox 12" id="12"/>
          <p:cNvSpPr txBox="true"/>
          <p:nvPr/>
        </p:nvSpPr>
        <p:spPr>
          <a:xfrm rot="0">
            <a:off x="1275219" y="4604953"/>
            <a:ext cx="15140698" cy="1428603"/>
          </a:xfrm>
          <a:prstGeom prst="rect">
            <a:avLst/>
          </a:prstGeom>
        </p:spPr>
        <p:txBody>
          <a:bodyPr anchor="t" rtlCol="false" tIns="0" lIns="0" bIns="0" rIns="0">
            <a:spAutoFit/>
          </a:bodyPr>
          <a:lstStyle/>
          <a:p>
            <a:pPr>
              <a:lnSpc>
                <a:spcPts val="11348"/>
              </a:lnSpc>
            </a:pPr>
            <a:r>
              <a:rPr lang="en-US" sz="8105">
                <a:solidFill>
                  <a:srgbClr val="000000"/>
                </a:solidFill>
                <a:latin typeface="Helios Bold"/>
              </a:rPr>
              <a:t>Merci de votre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777921" y="2376440"/>
            <a:ext cx="7555842" cy="3482406"/>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4" id="4"/>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aphicFrame>
        <p:nvGraphicFramePr>
          <p:cNvPr name="Table 5" id="5"/>
          <p:cNvGraphicFramePr>
            <a:graphicFrameLocks noGrp="true"/>
          </p:cNvGraphicFramePr>
          <p:nvPr/>
        </p:nvGraphicFramePr>
        <p:xfrm>
          <a:off x="1536759" y="4614313"/>
          <a:ext cx="8989628" cy="4524375"/>
        </p:xfrm>
        <a:graphic>
          <a:graphicData uri="http://schemas.openxmlformats.org/drawingml/2006/table">
            <a:tbl>
              <a:tblPr/>
              <a:tblGrid>
                <a:gridCol w="1947366"/>
                <a:gridCol w="7042262"/>
              </a:tblGrid>
              <a:tr h="904875">
                <a:tc>
                  <a:txBody>
                    <a:bodyPr anchor="t" rtlCol="false"/>
                    <a:lstStyle/>
                    <a:p>
                      <a:pPr algn="ctr">
                        <a:lnSpc>
                          <a:spcPts val="3640"/>
                        </a:lnSpc>
                        <a:defRPr/>
                      </a:pPr>
                      <a:r>
                        <a:rPr lang="en-US" sz="2600">
                          <a:solidFill>
                            <a:srgbClr val="A20E20"/>
                          </a:solidFill>
                          <a:latin typeface="Helios Bold"/>
                        </a:rPr>
                        <a:t>1</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Problématique</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r>
                        <a:rPr lang="en-US" sz="2600">
                          <a:solidFill>
                            <a:srgbClr val="A20E20"/>
                          </a:solidFill>
                          <a:latin typeface="Helios Bold"/>
                        </a:rPr>
                        <a:t>2</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Introduction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r>
                        <a:rPr lang="en-US" sz="2600">
                          <a:solidFill>
                            <a:srgbClr val="A20E20"/>
                          </a:solidFill>
                          <a:latin typeface="Helios Bold"/>
                        </a:rPr>
                        <a:t>3</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Définition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r>
                        <a:rPr lang="en-US" sz="2600">
                          <a:solidFill>
                            <a:srgbClr val="A20E20"/>
                          </a:solidFill>
                          <a:latin typeface="Helios Bold"/>
                        </a:rPr>
                        <a:t>4</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Architecture de Node-RED</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r>
                        <a:rPr lang="en-US" sz="2600">
                          <a:solidFill>
                            <a:srgbClr val="A20E20"/>
                          </a:solidFill>
                          <a:latin typeface="Helios Bold"/>
                        </a:rPr>
                        <a:t>5</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Cas d'utilisation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10808412" y="4614313"/>
          <a:ext cx="7479588" cy="4604116"/>
        </p:xfrm>
        <a:graphic>
          <a:graphicData uri="http://schemas.openxmlformats.org/drawingml/2006/table">
            <a:tbl>
              <a:tblPr/>
              <a:tblGrid>
                <a:gridCol w="1947366"/>
                <a:gridCol w="5532222"/>
              </a:tblGrid>
              <a:tr h="912908">
                <a:tc>
                  <a:txBody>
                    <a:bodyPr anchor="t" rtlCol="false"/>
                    <a:lstStyle/>
                    <a:p>
                      <a:pPr algn="ctr">
                        <a:lnSpc>
                          <a:spcPts val="3640"/>
                        </a:lnSpc>
                        <a:defRPr/>
                      </a:pPr>
                      <a:r>
                        <a:rPr lang="en-US" sz="2600">
                          <a:solidFill>
                            <a:srgbClr val="A20E20"/>
                          </a:solidFill>
                          <a:latin typeface="Helios Bold"/>
                        </a:rPr>
                        <a:t>6</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Méthodologie</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28778">
                <a:tc>
                  <a:txBody>
                    <a:bodyPr anchor="t" rtlCol="false"/>
                    <a:lstStyle/>
                    <a:p>
                      <a:pPr algn="ctr">
                        <a:lnSpc>
                          <a:spcPts val="3640"/>
                        </a:lnSpc>
                        <a:defRPr/>
                      </a:pPr>
                      <a:r>
                        <a:rPr lang="en-US" sz="2600">
                          <a:solidFill>
                            <a:srgbClr val="A20E20"/>
                          </a:solidFill>
                          <a:latin typeface="Helios Bold"/>
                        </a:rPr>
                        <a:t>7</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Démonstration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28778">
                <a:tc>
                  <a:txBody>
                    <a:bodyPr anchor="t" rtlCol="false"/>
                    <a:lstStyle/>
                    <a:p>
                      <a:pPr algn="ctr">
                        <a:lnSpc>
                          <a:spcPts val="3640"/>
                        </a:lnSpc>
                        <a:defRPr/>
                      </a:pPr>
                      <a:r>
                        <a:rPr lang="en-US" sz="2600">
                          <a:solidFill>
                            <a:srgbClr val="A20E20"/>
                          </a:solidFill>
                          <a:latin typeface="Helios Bold"/>
                        </a:rPr>
                        <a:t>8</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r>
                        <a:rPr lang="en-US" sz="2599">
                          <a:solidFill>
                            <a:srgbClr val="2A2E3A"/>
                          </a:solidFill>
                          <a:latin typeface="Helios"/>
                        </a:rPr>
                        <a:t>Conclusion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28778">
                <a:tc>
                  <a:txBody>
                    <a:bodyPr anchor="t" rtlCol="false"/>
                    <a:lstStyle/>
                    <a:p>
                      <a:pPr algn="ctr">
                        <a:lnSpc>
                          <a:spcPts val="3640"/>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363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04875">
                <a:tc>
                  <a:txBody>
                    <a:bodyPr anchor="t" rtlCol="false"/>
                    <a:lstStyle/>
                    <a:p>
                      <a:pPr algn="ctr">
                        <a:lnSpc>
                          <a:spcPts val="3640"/>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a:lnSpc>
                          <a:spcPts val="363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sp>
        <p:nvSpPr>
          <p:cNvPr name="Freeform 7" id="7"/>
          <p:cNvSpPr/>
          <p:nvPr/>
        </p:nvSpPr>
        <p:spPr>
          <a:xfrm flipH="false" flipV="false" rot="0">
            <a:off x="5029834" y="0"/>
            <a:ext cx="13258166" cy="3079490"/>
          </a:xfrm>
          <a:custGeom>
            <a:avLst/>
            <a:gdLst/>
            <a:ahLst/>
            <a:cxnLst/>
            <a:rect r="r" b="b" t="t" l="l"/>
            <a:pathLst>
              <a:path h="3079490" w="13258166">
                <a:moveTo>
                  <a:pt x="0" y="0"/>
                </a:moveTo>
                <a:lnTo>
                  <a:pt x="13258166" y="0"/>
                </a:lnTo>
                <a:lnTo>
                  <a:pt x="13258166" y="3079490"/>
                </a:lnTo>
                <a:lnTo>
                  <a:pt x="0" y="3079490"/>
                </a:lnTo>
                <a:lnTo>
                  <a:pt x="0" y="0"/>
                </a:lnTo>
                <a:close/>
              </a:path>
            </a:pathLst>
          </a:custGeom>
          <a:blipFill>
            <a:blip r:embed="rId2"/>
            <a:stretch>
              <a:fillRect l="0" t="-80979" r="0" b="-61461"/>
            </a:stretch>
          </a:blipFill>
        </p:spPr>
      </p:sp>
      <p:grpSp>
        <p:nvGrpSpPr>
          <p:cNvPr name="Group 8" id="8"/>
          <p:cNvGrpSpPr/>
          <p:nvPr/>
        </p:nvGrpSpPr>
        <p:grpSpPr>
          <a:xfrm rot="-10800000">
            <a:off x="-3777921" y="0"/>
            <a:ext cx="12333755" cy="3409812"/>
            <a:chOff x="0" y="0"/>
            <a:chExt cx="685372" cy="189479"/>
          </a:xfrm>
        </p:grpSpPr>
        <p:sp>
          <p:nvSpPr>
            <p:cNvPr name="Freeform 9" id="9"/>
            <p:cNvSpPr/>
            <p:nvPr/>
          </p:nvSpPr>
          <p:spPr>
            <a:xfrm flipH="false" flipV="false" rot="0">
              <a:off x="0" y="0"/>
              <a:ext cx="685372" cy="189479"/>
            </a:xfrm>
            <a:custGeom>
              <a:avLst/>
              <a:gdLst/>
              <a:ahLst/>
              <a:cxnLst/>
              <a:rect r="r" b="b" t="t" l="l"/>
              <a:pathLst>
                <a:path h="189479" w="685372">
                  <a:moveTo>
                    <a:pt x="203200" y="0"/>
                  </a:moveTo>
                  <a:lnTo>
                    <a:pt x="482172" y="0"/>
                  </a:lnTo>
                  <a:lnTo>
                    <a:pt x="685372" y="189479"/>
                  </a:lnTo>
                  <a:lnTo>
                    <a:pt x="0" y="189479"/>
                  </a:lnTo>
                  <a:lnTo>
                    <a:pt x="203200" y="0"/>
                  </a:lnTo>
                  <a:close/>
                </a:path>
              </a:pathLst>
            </a:custGeom>
            <a:solidFill>
              <a:srgbClr val="A20E20"/>
            </a:solidFill>
          </p:spPr>
        </p:sp>
        <p:sp>
          <p:nvSpPr>
            <p:cNvPr name="TextBox 10" id="10"/>
            <p:cNvSpPr txBox="true"/>
            <p:nvPr/>
          </p:nvSpPr>
          <p:spPr>
            <a:xfrm>
              <a:off x="127000" y="-38100"/>
              <a:ext cx="431372" cy="227579"/>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701422" y="1028700"/>
            <a:ext cx="4669373" cy="1285875"/>
          </a:xfrm>
          <a:prstGeom prst="rect">
            <a:avLst/>
          </a:prstGeom>
        </p:spPr>
        <p:txBody>
          <a:bodyPr anchor="t" rtlCol="false" tIns="0" lIns="0" bIns="0" rIns="0">
            <a:spAutoFit/>
          </a:bodyPr>
          <a:lstStyle/>
          <a:p>
            <a:pPr algn="ctr">
              <a:lnSpc>
                <a:spcPts val="10199"/>
              </a:lnSpc>
            </a:pPr>
            <a:r>
              <a:rPr lang="en-US" sz="8499">
                <a:solidFill>
                  <a:srgbClr val="FFFFFF"/>
                </a:solidFill>
                <a:latin typeface="TT Hoves Bold"/>
              </a:rPr>
              <a:t>Plan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224914" y="2975726"/>
            <a:ext cx="11744884" cy="5052695"/>
          </a:xfrm>
          <a:prstGeom prst="rect">
            <a:avLst/>
          </a:prstGeom>
        </p:spPr>
        <p:txBody>
          <a:bodyPr anchor="t" rtlCol="false" tIns="0" lIns="0" bIns="0" rIns="0">
            <a:spAutoFit/>
          </a:bodyPr>
          <a:lstStyle/>
          <a:p>
            <a:pPr>
              <a:lnSpc>
                <a:spcPts val="4479"/>
              </a:lnSpc>
            </a:pPr>
            <a:r>
              <a:rPr lang="en-US" sz="3199">
                <a:solidFill>
                  <a:srgbClr val="2A2E3A"/>
                </a:solidFill>
                <a:latin typeface="Helios"/>
              </a:rPr>
              <a:t>L'Internet des Objets (IoT) ouvre de nouvelles perspectives passionnantes dans la collecte et l'échange de données météorologiques et géographiques. Cependant, son intégration efficace soulève des défis complexes, notamment en termes de précision, de disponibilité et de coûts. Cette présentation explorera les moyens d'exploiter pleinement les capacités de l'IoT tout en relevant les défis techniques, économiques et sociaux associés à son utilisation dans le domaine de la météo et de l'information géographique.</a:t>
            </a:r>
          </a:p>
        </p:txBody>
      </p:sp>
      <p:grpSp>
        <p:nvGrpSpPr>
          <p:cNvPr name="Group 3" id="3"/>
          <p:cNvGrpSpPr/>
          <p:nvPr/>
        </p:nvGrpSpPr>
        <p:grpSpPr>
          <a:xfrm rot="0">
            <a:off x="13814230" y="9258300"/>
            <a:ext cx="5765006" cy="1028700"/>
            <a:chOff x="0" y="0"/>
            <a:chExt cx="7686674" cy="1371600"/>
          </a:xfrm>
        </p:grpSpPr>
        <p:grpSp>
          <p:nvGrpSpPr>
            <p:cNvPr name="Group 4" id="4"/>
            <p:cNvGrpSpPr/>
            <p:nvPr/>
          </p:nvGrpSpPr>
          <p:grpSpPr>
            <a:xfrm rot="0">
              <a:off x="0" y="0"/>
              <a:ext cx="7686674" cy="1371600"/>
              <a:chOff x="0" y="0"/>
              <a:chExt cx="1049690" cy="187305"/>
            </a:xfrm>
          </p:grpSpPr>
          <p:sp>
            <p:nvSpPr>
              <p:cNvPr name="Freeform 5" id="5"/>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6" id="6"/>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1942883" y="475615"/>
              <a:ext cx="2698286" cy="391795"/>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Problématique</a:t>
              </a:r>
            </a:p>
          </p:txBody>
        </p:sp>
      </p:grpSp>
      <p:sp>
        <p:nvSpPr>
          <p:cNvPr name="Freeform 8" id="8"/>
          <p:cNvSpPr/>
          <p:nvPr/>
        </p:nvSpPr>
        <p:spPr>
          <a:xfrm flipH="false" flipV="false" rot="0">
            <a:off x="448293" y="2782525"/>
            <a:ext cx="5563226" cy="5515297"/>
          </a:xfrm>
          <a:custGeom>
            <a:avLst/>
            <a:gdLst/>
            <a:ahLst/>
            <a:cxnLst/>
            <a:rect r="r" b="b" t="t" l="l"/>
            <a:pathLst>
              <a:path h="5515297" w="5563226">
                <a:moveTo>
                  <a:pt x="0" y="0"/>
                </a:moveTo>
                <a:lnTo>
                  <a:pt x="5563226" y="0"/>
                </a:lnTo>
                <a:lnTo>
                  <a:pt x="5563226" y="5515297"/>
                </a:lnTo>
                <a:lnTo>
                  <a:pt x="0" y="5515297"/>
                </a:lnTo>
                <a:lnTo>
                  <a:pt x="0" y="0"/>
                </a:lnTo>
                <a:close/>
              </a:path>
            </a:pathLst>
          </a:custGeom>
          <a:blipFill>
            <a:blip r:embed="rId2"/>
            <a:stretch>
              <a:fillRect l="-1485" t="0" r="-1485" b="-230"/>
            </a:stretch>
          </a:blipFill>
        </p:spPr>
      </p:sp>
      <p:sp>
        <p:nvSpPr>
          <p:cNvPr name="TextBox 9" id="9"/>
          <p:cNvSpPr txBox="true"/>
          <p:nvPr/>
        </p:nvSpPr>
        <p:spPr>
          <a:xfrm rot="0">
            <a:off x="6224914" y="1177844"/>
            <a:ext cx="11745077" cy="1123950"/>
          </a:xfrm>
          <a:prstGeom prst="rect">
            <a:avLst/>
          </a:prstGeom>
        </p:spPr>
        <p:txBody>
          <a:bodyPr anchor="t" rtlCol="false" tIns="0" lIns="0" bIns="0" rIns="0">
            <a:spAutoFit/>
          </a:bodyPr>
          <a:lstStyle/>
          <a:p>
            <a:pPr>
              <a:lnSpc>
                <a:spcPts val="8880"/>
              </a:lnSpc>
            </a:pPr>
            <a:r>
              <a:rPr lang="en-US" sz="7400">
                <a:solidFill>
                  <a:srgbClr val="A20E20"/>
                </a:solidFill>
                <a:latin typeface="TT Hoves Bold"/>
              </a:rPr>
              <a:t>Quel est le Problème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623" y="9258300"/>
            <a:ext cx="5765006" cy="1028700"/>
            <a:chOff x="0" y="0"/>
            <a:chExt cx="7686674" cy="1371600"/>
          </a:xfrm>
        </p:grpSpPr>
        <p:grpSp>
          <p:nvGrpSpPr>
            <p:cNvPr name="Group 3" id="3"/>
            <p:cNvGrpSpPr/>
            <p:nvPr/>
          </p:nvGrpSpPr>
          <p:grpSpPr>
            <a:xfrm rot="0">
              <a:off x="0" y="0"/>
              <a:ext cx="7686674" cy="13716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5" id="5"/>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3033168" y="475615"/>
              <a:ext cx="2698286" cy="391795"/>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Introduction</a:t>
              </a:r>
            </a:p>
          </p:txBody>
        </p:sp>
      </p:grpSp>
      <p:grpSp>
        <p:nvGrpSpPr>
          <p:cNvPr name="Group 7" id="7"/>
          <p:cNvGrpSpPr/>
          <p:nvPr/>
        </p:nvGrpSpPr>
        <p:grpSpPr>
          <a:xfrm rot="-10800000">
            <a:off x="13597970" y="-331087"/>
            <a:ext cx="8530913" cy="3931805"/>
            <a:chOff x="0" y="0"/>
            <a:chExt cx="406400" cy="187305"/>
          </a:xfrm>
        </p:grpSpPr>
        <p:sp>
          <p:nvSpPr>
            <p:cNvPr name="Freeform 8" id="8"/>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9" id="9"/>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10" id="10"/>
          <p:cNvSpPr/>
          <p:nvPr/>
        </p:nvSpPr>
        <p:spPr>
          <a:xfrm flipH="false" flipV="false" rot="0">
            <a:off x="9487451" y="2707086"/>
            <a:ext cx="8800549" cy="5876195"/>
          </a:xfrm>
          <a:custGeom>
            <a:avLst/>
            <a:gdLst/>
            <a:ahLst/>
            <a:cxnLst/>
            <a:rect r="r" b="b" t="t" l="l"/>
            <a:pathLst>
              <a:path h="5876195" w="8800549">
                <a:moveTo>
                  <a:pt x="0" y="0"/>
                </a:moveTo>
                <a:lnTo>
                  <a:pt x="8800549" y="0"/>
                </a:lnTo>
                <a:lnTo>
                  <a:pt x="8800549" y="5876195"/>
                </a:lnTo>
                <a:lnTo>
                  <a:pt x="0" y="5876195"/>
                </a:lnTo>
                <a:lnTo>
                  <a:pt x="0" y="0"/>
                </a:lnTo>
                <a:close/>
              </a:path>
            </a:pathLst>
          </a:custGeom>
          <a:blipFill>
            <a:blip r:embed="rId2"/>
            <a:stretch>
              <a:fillRect l="-2500" t="0" r="-2500" b="0"/>
            </a:stretch>
          </a:blipFill>
        </p:spPr>
      </p:sp>
      <p:grpSp>
        <p:nvGrpSpPr>
          <p:cNvPr name="Group 11" id="11"/>
          <p:cNvGrpSpPr/>
          <p:nvPr/>
        </p:nvGrpSpPr>
        <p:grpSpPr>
          <a:xfrm rot="0">
            <a:off x="368058" y="613332"/>
            <a:ext cx="12627597" cy="2093754"/>
            <a:chOff x="0" y="0"/>
            <a:chExt cx="16836795" cy="2791672"/>
          </a:xfrm>
        </p:grpSpPr>
        <p:sp>
          <p:nvSpPr>
            <p:cNvPr name="TextBox 12" id="12"/>
            <p:cNvSpPr txBox="true"/>
            <p:nvPr/>
          </p:nvSpPr>
          <p:spPr>
            <a:xfrm rot="0">
              <a:off x="0" y="0"/>
              <a:ext cx="16836795" cy="1714500"/>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Introduction</a:t>
              </a:r>
            </a:p>
          </p:txBody>
        </p:sp>
        <p:sp>
          <p:nvSpPr>
            <p:cNvPr name="TextBox 13" id="13"/>
            <p:cNvSpPr txBox="true"/>
            <p:nvPr/>
          </p:nvSpPr>
          <p:spPr>
            <a:xfrm rot="0">
              <a:off x="0" y="2030518"/>
              <a:ext cx="13798468" cy="761154"/>
            </a:xfrm>
            <a:prstGeom prst="rect">
              <a:avLst/>
            </a:prstGeom>
          </p:spPr>
          <p:txBody>
            <a:bodyPr anchor="t" rtlCol="false" tIns="0" lIns="0" bIns="0" rIns="0">
              <a:spAutoFit/>
            </a:bodyPr>
            <a:lstStyle/>
            <a:p>
              <a:pPr>
                <a:lnSpc>
                  <a:spcPts val="4759"/>
                </a:lnSpc>
              </a:pPr>
            </a:p>
          </p:txBody>
        </p:sp>
      </p:grpSp>
      <p:sp>
        <p:nvSpPr>
          <p:cNvPr name="TextBox 14" id="14"/>
          <p:cNvSpPr txBox="true"/>
          <p:nvPr/>
        </p:nvSpPr>
        <p:spPr>
          <a:xfrm rot="0">
            <a:off x="213975" y="2377576"/>
            <a:ext cx="9273477" cy="4874079"/>
          </a:xfrm>
          <a:prstGeom prst="rect">
            <a:avLst/>
          </a:prstGeom>
        </p:spPr>
        <p:txBody>
          <a:bodyPr anchor="t" rtlCol="false" tIns="0" lIns="0" bIns="0" rIns="0">
            <a:spAutoFit/>
          </a:bodyPr>
          <a:lstStyle/>
          <a:p>
            <a:pPr>
              <a:lnSpc>
                <a:spcPts val="4349"/>
              </a:lnSpc>
            </a:pPr>
          </a:p>
          <a:p>
            <a:pPr>
              <a:lnSpc>
                <a:spcPts val="4349"/>
              </a:lnSpc>
            </a:pPr>
            <a:r>
              <a:rPr lang="en-US" sz="3107">
                <a:solidFill>
                  <a:srgbClr val="000000"/>
                </a:solidFill>
                <a:latin typeface="Helios"/>
              </a:rPr>
              <a:t>Node-RED simplifie la connexion des dispositifs IoT en offrant une interface utilisateur intuitive basée sur un navigateur. Cette interface permet de créer et de déployer facilement des flux d'événements. Grâce à son moteur d'exécution léger, construit sur node.js, Node-RED est adaptable à divers environnements, que ce soit en périphérie du réseau ou dans le cloud.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14230" y="9258300"/>
            <a:ext cx="5765006" cy="1028700"/>
            <a:chOff x="0" y="0"/>
            <a:chExt cx="7686674" cy="1371600"/>
          </a:xfrm>
        </p:grpSpPr>
        <p:grpSp>
          <p:nvGrpSpPr>
            <p:cNvPr name="Group 3" id="3"/>
            <p:cNvGrpSpPr/>
            <p:nvPr/>
          </p:nvGrpSpPr>
          <p:grpSpPr>
            <a:xfrm rot="0">
              <a:off x="0" y="0"/>
              <a:ext cx="7686674" cy="1371600"/>
              <a:chOff x="0" y="0"/>
              <a:chExt cx="1049690" cy="187305"/>
            </a:xfrm>
          </p:grpSpPr>
          <p:sp>
            <p:nvSpPr>
              <p:cNvPr name="Freeform 4" id="4"/>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5" id="5"/>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1942883" y="475615"/>
              <a:ext cx="2698286" cy="391795"/>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Définition</a:t>
              </a:r>
            </a:p>
          </p:txBody>
        </p:sp>
      </p:grpSp>
      <p:sp>
        <p:nvSpPr>
          <p:cNvPr name="Freeform 7" id="7"/>
          <p:cNvSpPr/>
          <p:nvPr/>
        </p:nvSpPr>
        <p:spPr>
          <a:xfrm flipH="false" flipV="false" rot="0">
            <a:off x="-897306" y="3538630"/>
            <a:ext cx="7252048" cy="4080486"/>
          </a:xfrm>
          <a:custGeom>
            <a:avLst/>
            <a:gdLst/>
            <a:ahLst/>
            <a:cxnLst/>
            <a:rect r="r" b="b" t="t" l="l"/>
            <a:pathLst>
              <a:path h="4080486" w="7252048">
                <a:moveTo>
                  <a:pt x="0" y="0"/>
                </a:moveTo>
                <a:lnTo>
                  <a:pt x="7252049" y="0"/>
                </a:lnTo>
                <a:lnTo>
                  <a:pt x="7252049" y="4080485"/>
                </a:lnTo>
                <a:lnTo>
                  <a:pt x="0" y="4080485"/>
                </a:lnTo>
                <a:lnTo>
                  <a:pt x="0" y="0"/>
                </a:lnTo>
                <a:close/>
              </a:path>
            </a:pathLst>
          </a:custGeom>
          <a:blipFill>
            <a:blip r:embed="rId2"/>
            <a:stretch>
              <a:fillRect l="0" t="0" r="0" b="0"/>
            </a:stretch>
          </a:blipFill>
        </p:spPr>
      </p:sp>
      <p:sp>
        <p:nvSpPr>
          <p:cNvPr name="TextBox 8" id="8"/>
          <p:cNvSpPr txBox="true"/>
          <p:nvPr/>
        </p:nvSpPr>
        <p:spPr>
          <a:xfrm rot="0">
            <a:off x="6224914" y="3537701"/>
            <a:ext cx="11744884" cy="3928745"/>
          </a:xfrm>
          <a:prstGeom prst="rect">
            <a:avLst/>
          </a:prstGeom>
        </p:spPr>
        <p:txBody>
          <a:bodyPr anchor="t" rtlCol="false" tIns="0" lIns="0" bIns="0" rIns="0">
            <a:spAutoFit/>
          </a:bodyPr>
          <a:lstStyle/>
          <a:p>
            <a:pPr>
              <a:lnSpc>
                <a:spcPts val="4479"/>
              </a:lnSpc>
            </a:pPr>
            <a:r>
              <a:rPr lang="en-US" sz="3199">
                <a:solidFill>
                  <a:srgbClr val="2A2E3A"/>
                </a:solidFill>
                <a:latin typeface="Helios"/>
              </a:rPr>
              <a:t>Node-RED est une plateforme open-source basée sur un navigateur qui permet de créer des applications IoT (Internet des Objets) et de l'automatisation en utilisant un flux visuel de nœuds préprogrammés. Il offre une interface graphique conviviale pour connecter des appareils, des services en ligne et des APIs (interfaces de programmation) en utilisant des flux de données visuels. </a:t>
            </a:r>
          </a:p>
        </p:txBody>
      </p:sp>
      <p:sp>
        <p:nvSpPr>
          <p:cNvPr name="TextBox 9" id="9"/>
          <p:cNvSpPr txBox="true"/>
          <p:nvPr/>
        </p:nvSpPr>
        <p:spPr>
          <a:xfrm rot="0">
            <a:off x="5965376" y="1720515"/>
            <a:ext cx="11745077" cy="1123950"/>
          </a:xfrm>
          <a:prstGeom prst="rect">
            <a:avLst/>
          </a:prstGeom>
        </p:spPr>
        <p:txBody>
          <a:bodyPr anchor="t" rtlCol="false" tIns="0" lIns="0" bIns="0" rIns="0">
            <a:spAutoFit/>
          </a:bodyPr>
          <a:lstStyle/>
          <a:p>
            <a:pPr>
              <a:lnSpc>
                <a:spcPts val="8880"/>
              </a:lnSpc>
            </a:pPr>
            <a:r>
              <a:rPr lang="en-US" sz="7400">
                <a:solidFill>
                  <a:srgbClr val="A20E20"/>
                </a:solidFill>
                <a:latin typeface="TT Hoves Bold"/>
              </a:rPr>
              <a:t>C’est quoi Node-red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4758289" cy="1999055"/>
            <a:chOff x="0" y="0"/>
            <a:chExt cx="19677718" cy="2665406"/>
          </a:xfrm>
        </p:grpSpPr>
        <p:sp>
          <p:nvSpPr>
            <p:cNvPr name="TextBox 3" id="3"/>
            <p:cNvSpPr txBox="true"/>
            <p:nvPr/>
          </p:nvSpPr>
          <p:spPr>
            <a:xfrm rot="0">
              <a:off x="0" y="0"/>
              <a:ext cx="19677718" cy="1714500"/>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Architecture de Node-RED</a:t>
              </a:r>
            </a:p>
          </p:txBody>
        </p:sp>
        <p:sp>
          <p:nvSpPr>
            <p:cNvPr name="TextBox 4" id="4"/>
            <p:cNvSpPr txBox="true"/>
            <p:nvPr/>
          </p:nvSpPr>
          <p:spPr>
            <a:xfrm rot="0">
              <a:off x="0" y="1904252"/>
              <a:ext cx="19677718" cy="761154"/>
            </a:xfrm>
            <a:prstGeom prst="rect">
              <a:avLst/>
            </a:prstGeom>
          </p:spPr>
          <p:txBody>
            <a:bodyPr anchor="t" rtlCol="false" tIns="0" lIns="0" bIns="0" rIns="0">
              <a:spAutoFit/>
            </a:bodyPr>
            <a:lstStyle/>
            <a:p>
              <a:pPr algn="l">
                <a:lnSpc>
                  <a:spcPts val="4759"/>
                </a:lnSpc>
              </a:pPr>
            </a:p>
          </p:txBody>
        </p:sp>
      </p:grpSp>
      <p:grpSp>
        <p:nvGrpSpPr>
          <p:cNvPr name="Group 5" id="5"/>
          <p:cNvGrpSpPr/>
          <p:nvPr/>
        </p:nvGrpSpPr>
        <p:grpSpPr>
          <a:xfrm rot="0">
            <a:off x="-1287623" y="9110663"/>
            <a:ext cx="5765006" cy="1323975"/>
            <a:chOff x="0" y="0"/>
            <a:chExt cx="7686674" cy="1765300"/>
          </a:xfrm>
        </p:grpSpPr>
        <p:grpSp>
          <p:nvGrpSpPr>
            <p:cNvPr name="Group 6" id="6"/>
            <p:cNvGrpSpPr/>
            <p:nvPr/>
          </p:nvGrpSpPr>
          <p:grpSpPr>
            <a:xfrm rot="0">
              <a:off x="0" y="0"/>
              <a:ext cx="7686674" cy="1765300"/>
              <a:chOff x="0" y="0"/>
              <a:chExt cx="1049690" cy="241069"/>
            </a:xfrm>
          </p:grpSpPr>
          <p:sp>
            <p:nvSpPr>
              <p:cNvPr name="Freeform 7" id="7"/>
              <p:cNvSpPr/>
              <p:nvPr/>
            </p:nvSpPr>
            <p:spPr>
              <a:xfrm flipH="false" flipV="false" rot="0">
                <a:off x="0" y="0"/>
                <a:ext cx="1049690" cy="241069"/>
              </a:xfrm>
              <a:custGeom>
                <a:avLst/>
                <a:gdLst/>
                <a:ahLst/>
                <a:cxnLst/>
                <a:rect r="r" b="b" t="t" l="l"/>
                <a:pathLst>
                  <a:path h="241069" w="1049690">
                    <a:moveTo>
                      <a:pt x="203200" y="0"/>
                    </a:moveTo>
                    <a:lnTo>
                      <a:pt x="846490" y="0"/>
                    </a:lnTo>
                    <a:lnTo>
                      <a:pt x="1049690" y="241069"/>
                    </a:lnTo>
                    <a:lnTo>
                      <a:pt x="0" y="241069"/>
                    </a:lnTo>
                    <a:lnTo>
                      <a:pt x="203200" y="0"/>
                    </a:lnTo>
                    <a:close/>
                  </a:path>
                </a:pathLst>
              </a:custGeom>
              <a:solidFill>
                <a:srgbClr val="A20E20"/>
              </a:solidFill>
            </p:spPr>
          </p:sp>
          <p:sp>
            <p:nvSpPr>
              <p:cNvPr name="TextBox 8" id="8"/>
              <p:cNvSpPr txBox="true"/>
              <p:nvPr/>
            </p:nvSpPr>
            <p:spPr>
              <a:xfrm>
                <a:off x="127000" y="-38100"/>
                <a:ext cx="795690" cy="279169"/>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3033168" y="475615"/>
              <a:ext cx="2698286" cy="785495"/>
            </a:xfrm>
            <a:prstGeom prst="rect">
              <a:avLst/>
            </a:prstGeom>
          </p:spPr>
          <p:txBody>
            <a:bodyPr anchor="t" rtlCol="false" tIns="0" lIns="0" bIns="0" rIns="0">
              <a:spAutoFit/>
            </a:bodyPr>
            <a:lstStyle/>
            <a:p>
              <a:pPr marL="0" indent="0" lvl="0">
                <a:lnSpc>
                  <a:spcPts val="2340"/>
                </a:lnSpc>
                <a:spcBef>
                  <a:spcPct val="0"/>
                </a:spcBef>
              </a:pPr>
              <a:r>
                <a:rPr lang="en-US" sz="1800">
                  <a:solidFill>
                    <a:srgbClr val="FFFFFF"/>
                  </a:solidFill>
                  <a:latin typeface="Helios Bold"/>
                </a:rPr>
                <a:t>Architecture de Node-RED</a:t>
              </a:r>
            </a:p>
          </p:txBody>
        </p:sp>
      </p:grpSp>
      <p:grpSp>
        <p:nvGrpSpPr>
          <p:cNvPr name="Group 10" id="10"/>
          <p:cNvGrpSpPr/>
          <p:nvPr/>
        </p:nvGrpSpPr>
        <p:grpSpPr>
          <a:xfrm rot="-10800000">
            <a:off x="14447117" y="-741521"/>
            <a:ext cx="7681766" cy="3540443"/>
            <a:chOff x="0" y="0"/>
            <a:chExt cx="406400" cy="187305"/>
          </a:xfrm>
        </p:grpSpPr>
        <p:sp>
          <p:nvSpPr>
            <p:cNvPr name="Freeform 11" id="11"/>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12" id="12"/>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13" id="13"/>
          <p:cNvSpPr/>
          <p:nvPr/>
        </p:nvSpPr>
        <p:spPr>
          <a:xfrm flipH="false" flipV="false" rot="0">
            <a:off x="1770285" y="2498266"/>
            <a:ext cx="14298285" cy="6612397"/>
          </a:xfrm>
          <a:custGeom>
            <a:avLst/>
            <a:gdLst/>
            <a:ahLst/>
            <a:cxnLst/>
            <a:rect r="r" b="b" t="t" l="l"/>
            <a:pathLst>
              <a:path h="6612397" w="14298285">
                <a:moveTo>
                  <a:pt x="0" y="0"/>
                </a:moveTo>
                <a:lnTo>
                  <a:pt x="14298285" y="0"/>
                </a:lnTo>
                <a:lnTo>
                  <a:pt x="14298285" y="6612397"/>
                </a:lnTo>
                <a:lnTo>
                  <a:pt x="0" y="6612397"/>
                </a:lnTo>
                <a:lnTo>
                  <a:pt x="0" y="0"/>
                </a:lnTo>
                <a:close/>
              </a:path>
            </a:pathLst>
          </a:custGeom>
          <a:blipFill>
            <a:blip r:embed="rId2"/>
            <a:stretch>
              <a:fillRect l="0" t="0" r="0" b="-2232"/>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08688" y="5780517"/>
            <a:ext cx="587491" cy="508447"/>
          </a:xfrm>
          <a:custGeom>
            <a:avLst/>
            <a:gdLst/>
            <a:ahLst/>
            <a:cxnLst/>
            <a:rect r="r" b="b" t="t" l="l"/>
            <a:pathLst>
              <a:path h="508447" w="587491">
                <a:moveTo>
                  <a:pt x="0" y="0"/>
                </a:moveTo>
                <a:lnTo>
                  <a:pt x="587491" y="0"/>
                </a:lnTo>
                <a:lnTo>
                  <a:pt x="587491" y="508447"/>
                </a:lnTo>
                <a:lnTo>
                  <a:pt x="0" y="508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72001" y="0"/>
            <a:ext cx="11415999" cy="3185392"/>
          </a:xfrm>
          <a:custGeom>
            <a:avLst/>
            <a:gdLst/>
            <a:ahLst/>
            <a:cxnLst/>
            <a:rect r="r" b="b" t="t" l="l"/>
            <a:pathLst>
              <a:path h="3185392" w="11415999">
                <a:moveTo>
                  <a:pt x="0" y="0"/>
                </a:moveTo>
                <a:lnTo>
                  <a:pt x="11415999" y="0"/>
                </a:lnTo>
                <a:lnTo>
                  <a:pt x="11415999" y="3185392"/>
                </a:lnTo>
                <a:lnTo>
                  <a:pt x="0" y="3185392"/>
                </a:lnTo>
                <a:lnTo>
                  <a:pt x="0" y="0"/>
                </a:lnTo>
                <a:close/>
              </a:path>
            </a:pathLst>
          </a:custGeom>
          <a:blipFill>
            <a:blip r:embed="rId4"/>
            <a:stretch>
              <a:fillRect l="0" t="-49240" r="-725" b="-41914"/>
            </a:stretch>
          </a:blipFill>
        </p:spPr>
      </p:sp>
      <p:grpSp>
        <p:nvGrpSpPr>
          <p:cNvPr name="Group 4" id="4"/>
          <p:cNvGrpSpPr/>
          <p:nvPr/>
        </p:nvGrpSpPr>
        <p:grpSpPr>
          <a:xfrm rot="-10800000">
            <a:off x="-6105862" y="0"/>
            <a:ext cx="15708138" cy="3185392"/>
            <a:chOff x="0" y="0"/>
            <a:chExt cx="1263595" cy="256240"/>
          </a:xfrm>
        </p:grpSpPr>
        <p:sp>
          <p:nvSpPr>
            <p:cNvPr name="Freeform 5" id="5"/>
            <p:cNvSpPr/>
            <p:nvPr/>
          </p:nvSpPr>
          <p:spPr>
            <a:xfrm flipH="false" flipV="false" rot="0">
              <a:off x="0" y="0"/>
              <a:ext cx="1263595" cy="256240"/>
            </a:xfrm>
            <a:custGeom>
              <a:avLst/>
              <a:gdLst/>
              <a:ahLst/>
              <a:cxnLst/>
              <a:rect r="r" b="b" t="t" l="l"/>
              <a:pathLst>
                <a:path h="256240" w="1263595">
                  <a:moveTo>
                    <a:pt x="203200" y="0"/>
                  </a:moveTo>
                  <a:lnTo>
                    <a:pt x="1060395" y="0"/>
                  </a:lnTo>
                  <a:lnTo>
                    <a:pt x="1263595" y="256240"/>
                  </a:lnTo>
                  <a:lnTo>
                    <a:pt x="0" y="256240"/>
                  </a:lnTo>
                  <a:lnTo>
                    <a:pt x="203200" y="0"/>
                  </a:lnTo>
                  <a:close/>
                </a:path>
              </a:pathLst>
            </a:custGeom>
            <a:solidFill>
              <a:srgbClr val="A20E20"/>
            </a:solidFill>
          </p:spPr>
        </p:sp>
        <p:sp>
          <p:nvSpPr>
            <p:cNvPr name="TextBox 6" id="6"/>
            <p:cNvSpPr txBox="true"/>
            <p:nvPr/>
          </p:nvSpPr>
          <p:spPr>
            <a:xfrm>
              <a:off x="127000" y="-38100"/>
              <a:ext cx="1009595" cy="294340"/>
            </a:xfrm>
            <a:prstGeom prst="rect">
              <a:avLst/>
            </a:prstGeom>
          </p:spPr>
          <p:txBody>
            <a:bodyPr anchor="ctr" rtlCol="false" tIns="50800" lIns="50800" bIns="50800" rIns="50800"/>
            <a:lstStyle/>
            <a:p>
              <a:pPr algn="ctr">
                <a:lnSpc>
                  <a:spcPts val="2100"/>
                </a:lnSpc>
              </a:pPr>
            </a:p>
          </p:txBody>
        </p:sp>
      </p:grpSp>
      <p:sp>
        <p:nvSpPr>
          <p:cNvPr name="AutoShape 7" id="7"/>
          <p:cNvSpPr/>
          <p:nvPr/>
        </p:nvSpPr>
        <p:spPr>
          <a:xfrm flipV="true">
            <a:off x="468401" y="7482439"/>
            <a:ext cx="17230857"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4050945" y="7165388"/>
            <a:ext cx="769103" cy="683899"/>
            <a:chOff x="0" y="0"/>
            <a:chExt cx="812800" cy="722755"/>
          </a:xfrm>
        </p:grpSpPr>
        <p:sp>
          <p:nvSpPr>
            <p:cNvPr name="Freeform 9" id="9"/>
            <p:cNvSpPr/>
            <p:nvPr/>
          </p:nvSpPr>
          <p:spPr>
            <a:xfrm flipH="false" flipV="false" rot="0">
              <a:off x="0" y="0"/>
              <a:ext cx="812800" cy="722755"/>
            </a:xfrm>
            <a:custGeom>
              <a:avLst/>
              <a:gdLst/>
              <a:ahLst/>
              <a:cxnLst/>
              <a:rect r="r" b="b" t="t" l="l"/>
              <a:pathLst>
                <a:path h="722755" w="812800">
                  <a:moveTo>
                    <a:pt x="406400" y="0"/>
                  </a:moveTo>
                  <a:lnTo>
                    <a:pt x="535715" y="246388"/>
                  </a:lnTo>
                  <a:lnTo>
                    <a:pt x="812800" y="361378"/>
                  </a:lnTo>
                  <a:lnTo>
                    <a:pt x="535715" y="476367"/>
                  </a:lnTo>
                  <a:lnTo>
                    <a:pt x="406400" y="722755"/>
                  </a:lnTo>
                  <a:lnTo>
                    <a:pt x="277085" y="476367"/>
                  </a:lnTo>
                  <a:lnTo>
                    <a:pt x="0" y="361378"/>
                  </a:lnTo>
                  <a:lnTo>
                    <a:pt x="277085" y="246388"/>
                  </a:lnTo>
                  <a:lnTo>
                    <a:pt x="406400" y="0"/>
                  </a:lnTo>
                  <a:close/>
                </a:path>
              </a:pathLst>
            </a:custGeom>
            <a:solidFill>
              <a:srgbClr val="A20E20"/>
            </a:solidFill>
          </p:spPr>
        </p:sp>
        <p:sp>
          <p:nvSpPr>
            <p:cNvPr name="TextBox 10" id="10"/>
            <p:cNvSpPr txBox="true"/>
            <p:nvPr/>
          </p:nvSpPr>
          <p:spPr>
            <a:xfrm>
              <a:off x="190500" y="131296"/>
              <a:ext cx="431800" cy="422064"/>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8018040" y="7140490"/>
            <a:ext cx="769103" cy="683899"/>
            <a:chOff x="0" y="0"/>
            <a:chExt cx="812800" cy="722755"/>
          </a:xfrm>
        </p:grpSpPr>
        <p:sp>
          <p:nvSpPr>
            <p:cNvPr name="Freeform 12" id="12"/>
            <p:cNvSpPr/>
            <p:nvPr/>
          </p:nvSpPr>
          <p:spPr>
            <a:xfrm flipH="false" flipV="false" rot="0">
              <a:off x="0" y="0"/>
              <a:ext cx="812800" cy="722755"/>
            </a:xfrm>
            <a:custGeom>
              <a:avLst/>
              <a:gdLst/>
              <a:ahLst/>
              <a:cxnLst/>
              <a:rect r="r" b="b" t="t" l="l"/>
              <a:pathLst>
                <a:path h="722755" w="812800">
                  <a:moveTo>
                    <a:pt x="406400" y="0"/>
                  </a:moveTo>
                  <a:lnTo>
                    <a:pt x="535715" y="246388"/>
                  </a:lnTo>
                  <a:lnTo>
                    <a:pt x="812800" y="361378"/>
                  </a:lnTo>
                  <a:lnTo>
                    <a:pt x="535715" y="476367"/>
                  </a:lnTo>
                  <a:lnTo>
                    <a:pt x="406400" y="722755"/>
                  </a:lnTo>
                  <a:lnTo>
                    <a:pt x="277085" y="476367"/>
                  </a:lnTo>
                  <a:lnTo>
                    <a:pt x="0" y="361378"/>
                  </a:lnTo>
                  <a:lnTo>
                    <a:pt x="277085" y="246388"/>
                  </a:lnTo>
                  <a:lnTo>
                    <a:pt x="406400" y="0"/>
                  </a:lnTo>
                  <a:close/>
                </a:path>
              </a:pathLst>
            </a:custGeom>
            <a:solidFill>
              <a:srgbClr val="A20E20"/>
            </a:solidFill>
          </p:spPr>
        </p:sp>
        <p:sp>
          <p:nvSpPr>
            <p:cNvPr name="TextBox 13" id="13"/>
            <p:cNvSpPr txBox="true"/>
            <p:nvPr/>
          </p:nvSpPr>
          <p:spPr>
            <a:xfrm>
              <a:off x="190500" y="131296"/>
              <a:ext cx="431800" cy="422064"/>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259597" y="7140490"/>
            <a:ext cx="769103" cy="683899"/>
            <a:chOff x="0" y="0"/>
            <a:chExt cx="812800" cy="722755"/>
          </a:xfrm>
        </p:grpSpPr>
        <p:sp>
          <p:nvSpPr>
            <p:cNvPr name="Freeform 15" id="15"/>
            <p:cNvSpPr/>
            <p:nvPr/>
          </p:nvSpPr>
          <p:spPr>
            <a:xfrm flipH="false" flipV="false" rot="0">
              <a:off x="0" y="0"/>
              <a:ext cx="812800" cy="722755"/>
            </a:xfrm>
            <a:custGeom>
              <a:avLst/>
              <a:gdLst/>
              <a:ahLst/>
              <a:cxnLst/>
              <a:rect r="r" b="b" t="t" l="l"/>
              <a:pathLst>
                <a:path h="722755" w="812800">
                  <a:moveTo>
                    <a:pt x="406400" y="0"/>
                  </a:moveTo>
                  <a:lnTo>
                    <a:pt x="535715" y="246388"/>
                  </a:lnTo>
                  <a:lnTo>
                    <a:pt x="812800" y="361378"/>
                  </a:lnTo>
                  <a:lnTo>
                    <a:pt x="535715" y="476367"/>
                  </a:lnTo>
                  <a:lnTo>
                    <a:pt x="406400" y="722755"/>
                  </a:lnTo>
                  <a:lnTo>
                    <a:pt x="277085" y="476367"/>
                  </a:lnTo>
                  <a:lnTo>
                    <a:pt x="0" y="361378"/>
                  </a:lnTo>
                  <a:lnTo>
                    <a:pt x="277085" y="246388"/>
                  </a:lnTo>
                  <a:lnTo>
                    <a:pt x="406400" y="0"/>
                  </a:lnTo>
                  <a:close/>
                </a:path>
              </a:pathLst>
            </a:custGeom>
            <a:solidFill>
              <a:srgbClr val="A20E20"/>
            </a:solidFill>
          </p:spPr>
        </p:sp>
        <p:sp>
          <p:nvSpPr>
            <p:cNvPr name="TextBox 16" id="16"/>
            <p:cNvSpPr txBox="true"/>
            <p:nvPr/>
          </p:nvSpPr>
          <p:spPr>
            <a:xfrm>
              <a:off x="190500" y="131296"/>
              <a:ext cx="431800" cy="422064"/>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0">
            <a:off x="12363443" y="7165388"/>
            <a:ext cx="769103" cy="683899"/>
            <a:chOff x="0" y="0"/>
            <a:chExt cx="812800" cy="722755"/>
          </a:xfrm>
        </p:grpSpPr>
        <p:sp>
          <p:nvSpPr>
            <p:cNvPr name="Freeform 18" id="18"/>
            <p:cNvSpPr/>
            <p:nvPr/>
          </p:nvSpPr>
          <p:spPr>
            <a:xfrm flipH="false" flipV="false" rot="0">
              <a:off x="0" y="0"/>
              <a:ext cx="812800" cy="722755"/>
            </a:xfrm>
            <a:custGeom>
              <a:avLst/>
              <a:gdLst/>
              <a:ahLst/>
              <a:cxnLst/>
              <a:rect r="r" b="b" t="t" l="l"/>
              <a:pathLst>
                <a:path h="722755" w="812800">
                  <a:moveTo>
                    <a:pt x="406400" y="0"/>
                  </a:moveTo>
                  <a:lnTo>
                    <a:pt x="535715" y="246388"/>
                  </a:lnTo>
                  <a:lnTo>
                    <a:pt x="812800" y="361378"/>
                  </a:lnTo>
                  <a:lnTo>
                    <a:pt x="535715" y="476367"/>
                  </a:lnTo>
                  <a:lnTo>
                    <a:pt x="406400" y="722755"/>
                  </a:lnTo>
                  <a:lnTo>
                    <a:pt x="277085" y="476367"/>
                  </a:lnTo>
                  <a:lnTo>
                    <a:pt x="0" y="361378"/>
                  </a:lnTo>
                  <a:lnTo>
                    <a:pt x="277085" y="246388"/>
                  </a:lnTo>
                  <a:lnTo>
                    <a:pt x="406400" y="0"/>
                  </a:lnTo>
                  <a:close/>
                </a:path>
              </a:pathLst>
            </a:custGeom>
            <a:solidFill>
              <a:srgbClr val="A20E20"/>
            </a:solidFill>
          </p:spPr>
        </p:sp>
        <p:sp>
          <p:nvSpPr>
            <p:cNvPr name="TextBox 19" id="19"/>
            <p:cNvSpPr txBox="true"/>
            <p:nvPr/>
          </p:nvSpPr>
          <p:spPr>
            <a:xfrm>
              <a:off x="190500" y="131296"/>
              <a:ext cx="431800" cy="422064"/>
            </a:xfrm>
            <a:prstGeom prst="rect">
              <a:avLst/>
            </a:prstGeom>
          </p:spPr>
          <p:txBody>
            <a:bodyPr anchor="ctr" rtlCol="false" tIns="50800" lIns="50800" bIns="50800" rIns="50800"/>
            <a:lstStyle/>
            <a:p>
              <a:pPr algn="ctr">
                <a:lnSpc>
                  <a:spcPts val="2100"/>
                </a:lnSpc>
              </a:pPr>
            </a:p>
          </p:txBody>
        </p:sp>
      </p:grpSp>
      <p:grpSp>
        <p:nvGrpSpPr>
          <p:cNvPr name="Group 20" id="20"/>
          <p:cNvGrpSpPr/>
          <p:nvPr/>
        </p:nvGrpSpPr>
        <p:grpSpPr>
          <a:xfrm rot="0">
            <a:off x="17314707" y="7140490"/>
            <a:ext cx="769103" cy="683899"/>
            <a:chOff x="0" y="0"/>
            <a:chExt cx="812800" cy="722755"/>
          </a:xfrm>
        </p:grpSpPr>
        <p:sp>
          <p:nvSpPr>
            <p:cNvPr name="Freeform 21" id="21"/>
            <p:cNvSpPr/>
            <p:nvPr/>
          </p:nvSpPr>
          <p:spPr>
            <a:xfrm flipH="false" flipV="false" rot="0">
              <a:off x="0" y="0"/>
              <a:ext cx="812800" cy="722755"/>
            </a:xfrm>
            <a:custGeom>
              <a:avLst/>
              <a:gdLst/>
              <a:ahLst/>
              <a:cxnLst/>
              <a:rect r="r" b="b" t="t" l="l"/>
              <a:pathLst>
                <a:path h="722755" w="812800">
                  <a:moveTo>
                    <a:pt x="406400" y="0"/>
                  </a:moveTo>
                  <a:lnTo>
                    <a:pt x="535715" y="246388"/>
                  </a:lnTo>
                  <a:lnTo>
                    <a:pt x="812800" y="361378"/>
                  </a:lnTo>
                  <a:lnTo>
                    <a:pt x="535715" y="476367"/>
                  </a:lnTo>
                  <a:lnTo>
                    <a:pt x="406400" y="722755"/>
                  </a:lnTo>
                  <a:lnTo>
                    <a:pt x="277085" y="476367"/>
                  </a:lnTo>
                  <a:lnTo>
                    <a:pt x="0" y="361378"/>
                  </a:lnTo>
                  <a:lnTo>
                    <a:pt x="277085" y="246388"/>
                  </a:lnTo>
                  <a:lnTo>
                    <a:pt x="406400" y="0"/>
                  </a:lnTo>
                  <a:close/>
                </a:path>
              </a:pathLst>
            </a:custGeom>
            <a:solidFill>
              <a:srgbClr val="A20E20"/>
            </a:solidFill>
          </p:spPr>
        </p:sp>
        <p:sp>
          <p:nvSpPr>
            <p:cNvPr name="TextBox 22" id="22"/>
            <p:cNvSpPr txBox="true"/>
            <p:nvPr/>
          </p:nvSpPr>
          <p:spPr>
            <a:xfrm>
              <a:off x="190500" y="131296"/>
              <a:ext cx="431800" cy="422064"/>
            </a:xfrm>
            <a:prstGeom prst="rect">
              <a:avLst/>
            </a:prstGeom>
          </p:spPr>
          <p:txBody>
            <a:bodyPr anchor="ctr" rtlCol="false" tIns="50800" lIns="50800" bIns="50800" rIns="50800"/>
            <a:lstStyle/>
            <a:p>
              <a:pPr algn="ctr">
                <a:lnSpc>
                  <a:spcPts val="2100"/>
                </a:lnSpc>
              </a:pPr>
            </a:p>
          </p:txBody>
        </p:sp>
      </p:grpSp>
      <p:sp>
        <p:nvSpPr>
          <p:cNvPr name="Freeform 23" id="23"/>
          <p:cNvSpPr/>
          <p:nvPr/>
        </p:nvSpPr>
        <p:spPr>
          <a:xfrm flipH="false" flipV="false" rot="0">
            <a:off x="846476" y="7653889"/>
            <a:ext cx="3285868" cy="2356957"/>
          </a:xfrm>
          <a:custGeom>
            <a:avLst/>
            <a:gdLst/>
            <a:ahLst/>
            <a:cxnLst/>
            <a:rect r="r" b="b" t="t" l="l"/>
            <a:pathLst>
              <a:path h="2356957" w="3285868">
                <a:moveTo>
                  <a:pt x="0" y="0"/>
                </a:moveTo>
                <a:lnTo>
                  <a:pt x="3285868" y="0"/>
                </a:lnTo>
                <a:lnTo>
                  <a:pt x="3285868" y="2356957"/>
                </a:lnTo>
                <a:lnTo>
                  <a:pt x="0" y="2356957"/>
                </a:lnTo>
                <a:lnTo>
                  <a:pt x="0" y="0"/>
                </a:lnTo>
                <a:close/>
              </a:path>
            </a:pathLst>
          </a:custGeom>
          <a:blipFill>
            <a:blip r:embed="rId5"/>
            <a:stretch>
              <a:fillRect l="0" t="-6229" r="0" b="-6229"/>
            </a:stretch>
          </a:blipFill>
        </p:spPr>
      </p:sp>
      <p:sp>
        <p:nvSpPr>
          <p:cNvPr name="Freeform 24" id="24"/>
          <p:cNvSpPr/>
          <p:nvPr/>
        </p:nvSpPr>
        <p:spPr>
          <a:xfrm flipH="false" flipV="false" rot="0">
            <a:off x="4940450" y="7591211"/>
            <a:ext cx="3077590" cy="2611235"/>
          </a:xfrm>
          <a:custGeom>
            <a:avLst/>
            <a:gdLst/>
            <a:ahLst/>
            <a:cxnLst/>
            <a:rect r="r" b="b" t="t" l="l"/>
            <a:pathLst>
              <a:path h="2611235" w="3077590">
                <a:moveTo>
                  <a:pt x="0" y="0"/>
                </a:moveTo>
                <a:lnTo>
                  <a:pt x="3077590" y="0"/>
                </a:lnTo>
                <a:lnTo>
                  <a:pt x="3077590" y="2611236"/>
                </a:lnTo>
                <a:lnTo>
                  <a:pt x="0" y="2611236"/>
                </a:lnTo>
                <a:lnTo>
                  <a:pt x="0" y="0"/>
                </a:lnTo>
                <a:close/>
              </a:path>
            </a:pathLst>
          </a:custGeom>
          <a:blipFill>
            <a:blip r:embed="rId6"/>
            <a:stretch>
              <a:fillRect l="0" t="-17859" r="0" b="0"/>
            </a:stretch>
          </a:blipFill>
        </p:spPr>
      </p:sp>
      <p:sp>
        <p:nvSpPr>
          <p:cNvPr name="Freeform 25" id="25"/>
          <p:cNvSpPr/>
          <p:nvPr/>
        </p:nvSpPr>
        <p:spPr>
          <a:xfrm flipH="false" flipV="false" rot="0">
            <a:off x="9424808" y="7618968"/>
            <a:ext cx="2314121" cy="2314121"/>
          </a:xfrm>
          <a:custGeom>
            <a:avLst/>
            <a:gdLst/>
            <a:ahLst/>
            <a:cxnLst/>
            <a:rect r="r" b="b" t="t" l="l"/>
            <a:pathLst>
              <a:path h="2314121" w="2314121">
                <a:moveTo>
                  <a:pt x="0" y="0"/>
                </a:moveTo>
                <a:lnTo>
                  <a:pt x="2314121" y="0"/>
                </a:lnTo>
                <a:lnTo>
                  <a:pt x="2314121" y="2314121"/>
                </a:lnTo>
                <a:lnTo>
                  <a:pt x="0" y="2314121"/>
                </a:lnTo>
                <a:lnTo>
                  <a:pt x="0" y="0"/>
                </a:lnTo>
                <a:close/>
              </a:path>
            </a:pathLst>
          </a:custGeom>
          <a:blipFill>
            <a:blip r:embed="rId7"/>
            <a:stretch>
              <a:fillRect l="0" t="0" r="0" b="0"/>
            </a:stretch>
          </a:blipFill>
        </p:spPr>
      </p:sp>
      <p:sp>
        <p:nvSpPr>
          <p:cNvPr name="Freeform 26" id="26"/>
          <p:cNvSpPr/>
          <p:nvPr/>
        </p:nvSpPr>
        <p:spPr>
          <a:xfrm flipH="false" flipV="false" rot="0">
            <a:off x="13451368" y="7591211"/>
            <a:ext cx="3807932" cy="2341878"/>
          </a:xfrm>
          <a:custGeom>
            <a:avLst/>
            <a:gdLst/>
            <a:ahLst/>
            <a:cxnLst/>
            <a:rect r="r" b="b" t="t" l="l"/>
            <a:pathLst>
              <a:path h="2341878" w="3807932">
                <a:moveTo>
                  <a:pt x="0" y="0"/>
                </a:moveTo>
                <a:lnTo>
                  <a:pt x="3807932" y="0"/>
                </a:lnTo>
                <a:lnTo>
                  <a:pt x="3807932" y="2341878"/>
                </a:lnTo>
                <a:lnTo>
                  <a:pt x="0" y="2341878"/>
                </a:lnTo>
                <a:lnTo>
                  <a:pt x="0" y="0"/>
                </a:lnTo>
                <a:close/>
              </a:path>
            </a:pathLst>
          </a:custGeom>
          <a:blipFill>
            <a:blip r:embed="rId8"/>
            <a:stretch>
              <a:fillRect l="0" t="0" r="0" b="0"/>
            </a:stretch>
          </a:blipFill>
        </p:spPr>
      </p:sp>
      <p:sp>
        <p:nvSpPr>
          <p:cNvPr name="TextBox 27" id="27"/>
          <p:cNvSpPr txBox="true"/>
          <p:nvPr/>
        </p:nvSpPr>
        <p:spPr>
          <a:xfrm rot="0">
            <a:off x="468401" y="792756"/>
            <a:ext cx="7934190" cy="1143000"/>
          </a:xfrm>
          <a:prstGeom prst="rect">
            <a:avLst/>
          </a:prstGeom>
        </p:spPr>
        <p:txBody>
          <a:bodyPr anchor="t" rtlCol="false" tIns="0" lIns="0" bIns="0" rIns="0">
            <a:spAutoFit/>
          </a:bodyPr>
          <a:lstStyle/>
          <a:p>
            <a:pPr>
              <a:lnSpc>
                <a:spcPts val="9000"/>
              </a:lnSpc>
            </a:pPr>
            <a:r>
              <a:rPr lang="en-US" sz="7500">
                <a:solidFill>
                  <a:srgbClr val="FFFFFF"/>
                </a:solidFill>
                <a:latin typeface="TT Hoves Bold"/>
              </a:rPr>
              <a:t>Cas d'utilisation</a:t>
            </a:r>
          </a:p>
        </p:txBody>
      </p:sp>
      <p:sp>
        <p:nvSpPr>
          <p:cNvPr name="TextBox 28" id="28"/>
          <p:cNvSpPr txBox="true"/>
          <p:nvPr/>
        </p:nvSpPr>
        <p:spPr>
          <a:xfrm rot="0">
            <a:off x="468401" y="4149389"/>
            <a:ext cx="3746360" cy="729843"/>
          </a:xfrm>
          <a:prstGeom prst="rect">
            <a:avLst/>
          </a:prstGeom>
        </p:spPr>
        <p:txBody>
          <a:bodyPr anchor="t" rtlCol="false" tIns="0" lIns="0" bIns="0" rIns="0">
            <a:spAutoFit/>
          </a:bodyPr>
          <a:lstStyle/>
          <a:p>
            <a:pPr>
              <a:lnSpc>
                <a:spcPts val="2915"/>
              </a:lnSpc>
            </a:pPr>
            <a:r>
              <a:rPr lang="en-US" sz="2082">
                <a:solidFill>
                  <a:srgbClr val="000000"/>
                </a:solidFill>
                <a:latin typeface="Helios Bold"/>
              </a:rPr>
              <a:t>Gestion des installations intelligentes</a:t>
            </a:r>
          </a:p>
        </p:txBody>
      </p:sp>
      <p:sp>
        <p:nvSpPr>
          <p:cNvPr name="TextBox 29" id="29"/>
          <p:cNvSpPr txBox="true"/>
          <p:nvPr/>
        </p:nvSpPr>
        <p:spPr>
          <a:xfrm rot="0">
            <a:off x="560897" y="4981089"/>
            <a:ext cx="3912863" cy="2059677"/>
          </a:xfrm>
          <a:prstGeom prst="rect">
            <a:avLst/>
          </a:prstGeom>
        </p:spPr>
        <p:txBody>
          <a:bodyPr anchor="t" rtlCol="false" tIns="0" lIns="0" bIns="0" rIns="0">
            <a:spAutoFit/>
          </a:bodyPr>
          <a:lstStyle/>
          <a:p>
            <a:pPr>
              <a:lnSpc>
                <a:spcPts val="2750"/>
              </a:lnSpc>
            </a:pPr>
            <a:r>
              <a:rPr lang="en-US" sz="1964">
                <a:solidFill>
                  <a:srgbClr val="000000"/>
                </a:solidFill>
                <a:latin typeface="Canva Sans"/>
              </a:rPr>
              <a:t>Node-RED est utilisé pour automatiser la gestion des installations intelligentes telles que les bâtiments intelligents, les usines automatisées et les fermes agricoles connectées.</a:t>
            </a:r>
          </a:p>
        </p:txBody>
      </p:sp>
      <p:sp>
        <p:nvSpPr>
          <p:cNvPr name="TextBox 30" id="30"/>
          <p:cNvSpPr txBox="true"/>
          <p:nvPr/>
        </p:nvSpPr>
        <p:spPr>
          <a:xfrm rot="0">
            <a:off x="4435496" y="4200120"/>
            <a:ext cx="3746360" cy="362286"/>
          </a:xfrm>
          <a:prstGeom prst="rect">
            <a:avLst/>
          </a:prstGeom>
        </p:spPr>
        <p:txBody>
          <a:bodyPr anchor="t" rtlCol="false" tIns="0" lIns="0" bIns="0" rIns="0">
            <a:spAutoFit/>
          </a:bodyPr>
          <a:lstStyle/>
          <a:p>
            <a:pPr>
              <a:lnSpc>
                <a:spcPts val="2915"/>
              </a:lnSpc>
            </a:pPr>
            <a:r>
              <a:rPr lang="en-US" sz="2082">
                <a:solidFill>
                  <a:srgbClr val="000000"/>
                </a:solidFill>
                <a:latin typeface="Helios Bold"/>
              </a:rPr>
              <a:t>Surveillance de la santé</a:t>
            </a:r>
          </a:p>
        </p:txBody>
      </p:sp>
      <p:sp>
        <p:nvSpPr>
          <p:cNvPr name="TextBox 31" id="31"/>
          <p:cNvSpPr txBox="true"/>
          <p:nvPr/>
        </p:nvSpPr>
        <p:spPr>
          <a:xfrm rot="0">
            <a:off x="4473760" y="4831607"/>
            <a:ext cx="3912863" cy="2059677"/>
          </a:xfrm>
          <a:prstGeom prst="rect">
            <a:avLst/>
          </a:prstGeom>
        </p:spPr>
        <p:txBody>
          <a:bodyPr anchor="t" rtlCol="false" tIns="0" lIns="0" bIns="0" rIns="0">
            <a:spAutoFit/>
          </a:bodyPr>
          <a:lstStyle/>
          <a:p>
            <a:pPr>
              <a:lnSpc>
                <a:spcPts val="2750"/>
              </a:lnSpc>
            </a:pPr>
            <a:r>
              <a:rPr lang="en-US" sz="1964">
                <a:solidFill>
                  <a:srgbClr val="000000"/>
                </a:solidFill>
                <a:latin typeface="Canva Sans"/>
              </a:rPr>
              <a:t>Dans le domaine de la santé, Node-RED est utilisé pour surveiller les signes vitaux des patients, suivre les médicaments et déclencher des alertes en cas d'anomalies. </a:t>
            </a:r>
          </a:p>
        </p:txBody>
      </p:sp>
      <p:sp>
        <p:nvSpPr>
          <p:cNvPr name="TextBox 32" id="32"/>
          <p:cNvSpPr txBox="true"/>
          <p:nvPr/>
        </p:nvSpPr>
        <p:spPr>
          <a:xfrm rot="0">
            <a:off x="8708688" y="4831607"/>
            <a:ext cx="3912863" cy="2403337"/>
          </a:xfrm>
          <a:prstGeom prst="rect">
            <a:avLst/>
          </a:prstGeom>
        </p:spPr>
        <p:txBody>
          <a:bodyPr anchor="t" rtlCol="false" tIns="0" lIns="0" bIns="0" rIns="0">
            <a:spAutoFit/>
          </a:bodyPr>
          <a:lstStyle/>
          <a:p>
            <a:pPr>
              <a:lnSpc>
                <a:spcPts val="2750"/>
              </a:lnSpc>
            </a:pPr>
            <a:r>
              <a:rPr lang="en-US" sz="1964">
                <a:solidFill>
                  <a:srgbClr val="000000"/>
                </a:solidFill>
                <a:latin typeface="Canva Sans"/>
              </a:rPr>
              <a:t> Node-RED est employé pour optimiser la gestion de l'énergie dans les bâtiments commerciaux et résidentiels. Il permet de contrôler les systèmes de chauffage, de ventilation..etc</a:t>
            </a:r>
          </a:p>
        </p:txBody>
      </p:sp>
      <p:sp>
        <p:nvSpPr>
          <p:cNvPr name="TextBox 33" id="33"/>
          <p:cNvSpPr txBox="true"/>
          <p:nvPr/>
        </p:nvSpPr>
        <p:spPr>
          <a:xfrm rot="0">
            <a:off x="13143643" y="4762051"/>
            <a:ext cx="4323785" cy="2403337"/>
          </a:xfrm>
          <a:prstGeom prst="rect">
            <a:avLst/>
          </a:prstGeom>
        </p:spPr>
        <p:txBody>
          <a:bodyPr anchor="t" rtlCol="false" tIns="0" lIns="0" bIns="0" rIns="0">
            <a:spAutoFit/>
          </a:bodyPr>
          <a:lstStyle/>
          <a:p>
            <a:pPr>
              <a:lnSpc>
                <a:spcPts val="2750"/>
              </a:lnSpc>
            </a:pPr>
            <a:r>
              <a:rPr lang="en-US" sz="1964">
                <a:solidFill>
                  <a:srgbClr val="000000"/>
                </a:solidFill>
                <a:latin typeface="Canva Sans"/>
              </a:rPr>
              <a:t>Node-RED est utilisé pour surveiller et automatiser les processus agricoles tels que l'irrigation, la fertilisation et la gestion des cultures. Les capteurs agricoles fournissent des données en temps réel sur le sol..etc</a:t>
            </a:r>
          </a:p>
        </p:txBody>
      </p:sp>
      <p:sp>
        <p:nvSpPr>
          <p:cNvPr name="TextBox 34" id="34"/>
          <p:cNvSpPr txBox="true"/>
          <p:nvPr/>
        </p:nvSpPr>
        <p:spPr>
          <a:xfrm rot="0">
            <a:off x="8708688" y="4200120"/>
            <a:ext cx="3746360" cy="362286"/>
          </a:xfrm>
          <a:prstGeom prst="rect">
            <a:avLst/>
          </a:prstGeom>
        </p:spPr>
        <p:txBody>
          <a:bodyPr anchor="t" rtlCol="false" tIns="0" lIns="0" bIns="0" rIns="0">
            <a:spAutoFit/>
          </a:bodyPr>
          <a:lstStyle/>
          <a:p>
            <a:pPr>
              <a:lnSpc>
                <a:spcPts val="2915"/>
              </a:lnSpc>
            </a:pPr>
            <a:r>
              <a:rPr lang="en-US" sz="2082">
                <a:solidFill>
                  <a:srgbClr val="000000"/>
                </a:solidFill>
                <a:latin typeface="Helios Bold"/>
              </a:rPr>
              <a:t>Gestion de l'énergie</a:t>
            </a:r>
          </a:p>
        </p:txBody>
      </p:sp>
      <p:sp>
        <p:nvSpPr>
          <p:cNvPr name="TextBox 35" id="35"/>
          <p:cNvSpPr txBox="true"/>
          <p:nvPr/>
        </p:nvSpPr>
        <p:spPr>
          <a:xfrm rot="0">
            <a:off x="13143643" y="4149389"/>
            <a:ext cx="3746360" cy="362286"/>
          </a:xfrm>
          <a:prstGeom prst="rect">
            <a:avLst/>
          </a:prstGeom>
        </p:spPr>
        <p:txBody>
          <a:bodyPr anchor="t" rtlCol="false" tIns="0" lIns="0" bIns="0" rIns="0">
            <a:spAutoFit/>
          </a:bodyPr>
          <a:lstStyle/>
          <a:p>
            <a:pPr>
              <a:lnSpc>
                <a:spcPts val="2915"/>
              </a:lnSpc>
            </a:pPr>
            <a:r>
              <a:rPr lang="en-US" sz="2082">
                <a:solidFill>
                  <a:srgbClr val="000000"/>
                </a:solidFill>
                <a:latin typeface="Helios Bold"/>
              </a:rPr>
              <a:t>Agriculture intelligente</a:t>
            </a:r>
          </a:p>
        </p:txBody>
      </p:sp>
      <p:grpSp>
        <p:nvGrpSpPr>
          <p:cNvPr name="Group 36" id="36"/>
          <p:cNvGrpSpPr/>
          <p:nvPr/>
        </p:nvGrpSpPr>
        <p:grpSpPr>
          <a:xfrm rot="0">
            <a:off x="15484054" y="9494626"/>
            <a:ext cx="3966747" cy="707821"/>
            <a:chOff x="0" y="0"/>
            <a:chExt cx="5288996" cy="943761"/>
          </a:xfrm>
        </p:grpSpPr>
        <p:grpSp>
          <p:nvGrpSpPr>
            <p:cNvPr name="Group 37" id="37"/>
            <p:cNvGrpSpPr/>
            <p:nvPr/>
          </p:nvGrpSpPr>
          <p:grpSpPr>
            <a:xfrm rot="0">
              <a:off x="0" y="0"/>
              <a:ext cx="5288996" cy="943761"/>
              <a:chOff x="0" y="0"/>
              <a:chExt cx="1049690" cy="187305"/>
            </a:xfrm>
          </p:grpSpPr>
          <p:sp>
            <p:nvSpPr>
              <p:cNvPr name="Freeform 38" id="38"/>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39" id="39"/>
              <p:cNvSpPr txBox="true"/>
              <p:nvPr/>
            </p:nvSpPr>
            <p:spPr>
              <a:xfrm>
                <a:off x="127000" y="-28575"/>
                <a:ext cx="795690" cy="215880"/>
              </a:xfrm>
              <a:prstGeom prst="rect">
                <a:avLst/>
              </a:prstGeom>
            </p:spPr>
            <p:txBody>
              <a:bodyPr anchor="ctr" rtlCol="false" tIns="50800" lIns="50800" bIns="50800" rIns="50800"/>
              <a:lstStyle/>
              <a:p>
                <a:pPr algn="ctr">
                  <a:lnSpc>
                    <a:spcPts val="2099"/>
                  </a:lnSpc>
                </a:pPr>
              </a:p>
            </p:txBody>
          </p:sp>
        </p:grpSp>
        <p:sp>
          <p:nvSpPr>
            <p:cNvPr name="TextBox 40" id="40"/>
            <p:cNvSpPr txBox="true"/>
            <p:nvPr/>
          </p:nvSpPr>
          <p:spPr>
            <a:xfrm rot="0">
              <a:off x="1336846" y="337395"/>
              <a:ext cx="1856619" cy="259447"/>
            </a:xfrm>
            <a:prstGeom prst="rect">
              <a:avLst/>
            </a:prstGeom>
          </p:spPr>
          <p:txBody>
            <a:bodyPr anchor="t" rtlCol="false" tIns="0" lIns="0" bIns="0" rIns="0">
              <a:spAutoFit/>
            </a:bodyPr>
            <a:lstStyle/>
            <a:p>
              <a:pPr algn="r" marL="0" indent="0" lvl="0">
                <a:lnSpc>
                  <a:spcPts val="1610"/>
                </a:lnSpc>
                <a:spcBef>
                  <a:spcPct val="0"/>
                </a:spcBef>
              </a:pPr>
              <a:r>
                <a:rPr lang="en-US" sz="1238">
                  <a:solidFill>
                    <a:srgbClr val="FFFFFF"/>
                  </a:solidFill>
                  <a:latin typeface="Helios Bold"/>
                </a:rPr>
                <a:t>Cas d'utilisation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157561" y="0"/>
            <a:ext cx="11317063" cy="2103087"/>
            <a:chOff x="0" y="0"/>
            <a:chExt cx="819809" cy="152348"/>
          </a:xfrm>
        </p:grpSpPr>
        <p:sp>
          <p:nvSpPr>
            <p:cNvPr name="Freeform 3" id="3"/>
            <p:cNvSpPr/>
            <p:nvPr/>
          </p:nvSpPr>
          <p:spPr>
            <a:xfrm flipH="false" flipV="false" rot="0">
              <a:off x="0" y="0"/>
              <a:ext cx="819809" cy="152348"/>
            </a:xfrm>
            <a:custGeom>
              <a:avLst/>
              <a:gdLst/>
              <a:ahLst/>
              <a:cxnLst/>
              <a:rect r="r" b="b" t="t" l="l"/>
              <a:pathLst>
                <a:path h="152348" w="819809">
                  <a:moveTo>
                    <a:pt x="203200" y="0"/>
                  </a:moveTo>
                  <a:lnTo>
                    <a:pt x="616609" y="0"/>
                  </a:lnTo>
                  <a:lnTo>
                    <a:pt x="819809" y="152348"/>
                  </a:lnTo>
                  <a:lnTo>
                    <a:pt x="0" y="152348"/>
                  </a:lnTo>
                  <a:lnTo>
                    <a:pt x="203200" y="0"/>
                  </a:lnTo>
                  <a:close/>
                </a:path>
              </a:pathLst>
            </a:custGeom>
            <a:solidFill>
              <a:srgbClr val="E8223B"/>
            </a:solidFill>
          </p:spPr>
        </p:sp>
        <p:sp>
          <p:nvSpPr>
            <p:cNvPr name="TextBox 4" id="4"/>
            <p:cNvSpPr txBox="true"/>
            <p:nvPr/>
          </p:nvSpPr>
          <p:spPr>
            <a:xfrm>
              <a:off x="127000" y="-38100"/>
              <a:ext cx="565809" cy="190448"/>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3814230" y="9258300"/>
            <a:ext cx="5765006" cy="1028700"/>
            <a:chOff x="0" y="0"/>
            <a:chExt cx="7686674" cy="1371600"/>
          </a:xfrm>
        </p:grpSpPr>
        <p:grpSp>
          <p:nvGrpSpPr>
            <p:cNvPr name="Group 6" id="6"/>
            <p:cNvGrpSpPr/>
            <p:nvPr/>
          </p:nvGrpSpPr>
          <p:grpSpPr>
            <a:xfrm rot="0">
              <a:off x="0" y="0"/>
              <a:ext cx="7686674" cy="1371600"/>
              <a:chOff x="0" y="0"/>
              <a:chExt cx="1049690" cy="187305"/>
            </a:xfrm>
          </p:grpSpPr>
          <p:sp>
            <p:nvSpPr>
              <p:cNvPr name="Freeform 7" id="7"/>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8" id="8"/>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1942883" y="475615"/>
              <a:ext cx="2698286" cy="391795"/>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rPr>
                <a:t>Méthodologie</a:t>
              </a:r>
            </a:p>
          </p:txBody>
        </p:sp>
      </p:grpSp>
      <p:sp>
        <p:nvSpPr>
          <p:cNvPr name="Freeform 10" id="10"/>
          <p:cNvSpPr/>
          <p:nvPr/>
        </p:nvSpPr>
        <p:spPr>
          <a:xfrm flipH="false" flipV="false" rot="0">
            <a:off x="0" y="2932144"/>
            <a:ext cx="6281496" cy="2947428"/>
          </a:xfrm>
          <a:custGeom>
            <a:avLst/>
            <a:gdLst/>
            <a:ahLst/>
            <a:cxnLst/>
            <a:rect r="r" b="b" t="t" l="l"/>
            <a:pathLst>
              <a:path h="2947428" w="6281496">
                <a:moveTo>
                  <a:pt x="0" y="0"/>
                </a:moveTo>
                <a:lnTo>
                  <a:pt x="6281496" y="0"/>
                </a:lnTo>
                <a:lnTo>
                  <a:pt x="6281496" y="2947428"/>
                </a:lnTo>
                <a:lnTo>
                  <a:pt x="0" y="2947428"/>
                </a:lnTo>
                <a:lnTo>
                  <a:pt x="0" y="0"/>
                </a:lnTo>
                <a:close/>
              </a:path>
            </a:pathLst>
          </a:custGeom>
          <a:blipFill>
            <a:blip r:embed="rId2"/>
            <a:stretch>
              <a:fillRect l="0" t="0" r="0" b="0"/>
            </a:stretch>
          </a:blipFill>
        </p:spPr>
      </p:sp>
      <p:sp>
        <p:nvSpPr>
          <p:cNvPr name="Freeform 11" id="11"/>
          <p:cNvSpPr/>
          <p:nvPr/>
        </p:nvSpPr>
        <p:spPr>
          <a:xfrm flipH="false" flipV="false" rot="0">
            <a:off x="7004153" y="3210067"/>
            <a:ext cx="5130852" cy="866654"/>
          </a:xfrm>
          <a:custGeom>
            <a:avLst/>
            <a:gdLst/>
            <a:ahLst/>
            <a:cxnLst/>
            <a:rect r="r" b="b" t="t" l="l"/>
            <a:pathLst>
              <a:path h="866654" w="5130852">
                <a:moveTo>
                  <a:pt x="0" y="0"/>
                </a:moveTo>
                <a:lnTo>
                  <a:pt x="5130852" y="0"/>
                </a:lnTo>
                <a:lnTo>
                  <a:pt x="5130852" y="866654"/>
                </a:lnTo>
                <a:lnTo>
                  <a:pt x="0" y="866654"/>
                </a:lnTo>
                <a:lnTo>
                  <a:pt x="0" y="0"/>
                </a:lnTo>
                <a:close/>
              </a:path>
            </a:pathLst>
          </a:custGeom>
          <a:blipFill>
            <a:blip r:embed="rId3"/>
            <a:stretch>
              <a:fillRect l="-1972" t="0" r="-1972" b="0"/>
            </a:stretch>
          </a:blipFill>
        </p:spPr>
      </p:sp>
      <p:sp>
        <p:nvSpPr>
          <p:cNvPr name="Freeform 12" id="12"/>
          <p:cNvSpPr/>
          <p:nvPr/>
        </p:nvSpPr>
        <p:spPr>
          <a:xfrm flipH="false" flipV="false" rot="0">
            <a:off x="13118928" y="3233725"/>
            <a:ext cx="5134317" cy="2735328"/>
          </a:xfrm>
          <a:custGeom>
            <a:avLst/>
            <a:gdLst/>
            <a:ahLst/>
            <a:cxnLst/>
            <a:rect r="r" b="b" t="t" l="l"/>
            <a:pathLst>
              <a:path h="2735328" w="5134317">
                <a:moveTo>
                  <a:pt x="0" y="0"/>
                </a:moveTo>
                <a:lnTo>
                  <a:pt x="5134317" y="0"/>
                </a:lnTo>
                <a:lnTo>
                  <a:pt x="5134317" y="2735328"/>
                </a:lnTo>
                <a:lnTo>
                  <a:pt x="0" y="2735328"/>
                </a:lnTo>
                <a:lnTo>
                  <a:pt x="0" y="0"/>
                </a:lnTo>
                <a:close/>
              </a:path>
            </a:pathLst>
          </a:custGeom>
          <a:blipFill>
            <a:blip r:embed="rId4"/>
            <a:stretch>
              <a:fillRect l="0" t="0" r="0" b="0"/>
            </a:stretch>
          </a:blipFill>
        </p:spPr>
      </p:sp>
      <p:sp>
        <p:nvSpPr>
          <p:cNvPr name="TextBox 13" id="13"/>
          <p:cNvSpPr txBox="true"/>
          <p:nvPr/>
        </p:nvSpPr>
        <p:spPr>
          <a:xfrm rot="0">
            <a:off x="575561" y="764633"/>
            <a:ext cx="4469978" cy="761463"/>
          </a:xfrm>
          <a:prstGeom prst="rect">
            <a:avLst/>
          </a:prstGeom>
        </p:spPr>
        <p:txBody>
          <a:bodyPr anchor="t" rtlCol="false" tIns="0" lIns="0" bIns="0" rIns="0">
            <a:spAutoFit/>
          </a:bodyPr>
          <a:lstStyle/>
          <a:p>
            <a:pPr>
              <a:lnSpc>
                <a:spcPts val="6040"/>
              </a:lnSpc>
            </a:pPr>
            <a:r>
              <a:rPr lang="en-US" sz="5033">
                <a:solidFill>
                  <a:srgbClr val="FFFFFF"/>
                </a:solidFill>
                <a:latin typeface="TT Hoves Bold"/>
              </a:rPr>
              <a:t>Méthodologie</a:t>
            </a:r>
          </a:p>
        </p:txBody>
      </p:sp>
      <p:sp>
        <p:nvSpPr>
          <p:cNvPr name="TextBox 14" id="14"/>
          <p:cNvSpPr txBox="true"/>
          <p:nvPr/>
        </p:nvSpPr>
        <p:spPr>
          <a:xfrm rot="0">
            <a:off x="0" y="2335669"/>
            <a:ext cx="5849891" cy="438277"/>
          </a:xfrm>
          <a:prstGeom prst="rect">
            <a:avLst/>
          </a:prstGeom>
        </p:spPr>
        <p:txBody>
          <a:bodyPr anchor="t" rtlCol="false" tIns="0" lIns="0" bIns="0" rIns="0">
            <a:spAutoFit/>
          </a:bodyPr>
          <a:lstStyle/>
          <a:p>
            <a:pPr marL="565659" indent="-282830" lvl="1">
              <a:lnSpc>
                <a:spcPts val="3668"/>
              </a:lnSpc>
              <a:buFont typeface="Arial"/>
              <a:buChar char="•"/>
            </a:pPr>
            <a:r>
              <a:rPr lang="en-US" sz="2620">
                <a:solidFill>
                  <a:srgbClr val="000000"/>
                </a:solidFill>
                <a:latin typeface="Helios Bold"/>
              </a:rPr>
              <a:t>Analyse des besoins</a:t>
            </a:r>
          </a:p>
        </p:txBody>
      </p:sp>
      <p:sp>
        <p:nvSpPr>
          <p:cNvPr name="TextBox 15" id="15"/>
          <p:cNvSpPr txBox="true"/>
          <p:nvPr/>
        </p:nvSpPr>
        <p:spPr>
          <a:xfrm rot="0">
            <a:off x="14130913" y="2335669"/>
            <a:ext cx="3397210" cy="438277"/>
          </a:xfrm>
          <a:prstGeom prst="rect">
            <a:avLst/>
          </a:prstGeom>
        </p:spPr>
        <p:txBody>
          <a:bodyPr anchor="t" rtlCol="false" tIns="0" lIns="0" bIns="0" rIns="0">
            <a:spAutoFit/>
          </a:bodyPr>
          <a:lstStyle/>
          <a:p>
            <a:pPr algn="ctr" marL="565659" indent="-282830" lvl="1">
              <a:lnSpc>
                <a:spcPts val="3668"/>
              </a:lnSpc>
              <a:buFont typeface="Arial"/>
              <a:buChar char="•"/>
            </a:pPr>
            <a:r>
              <a:rPr lang="en-US" sz="2620">
                <a:solidFill>
                  <a:srgbClr val="000000"/>
                </a:solidFill>
                <a:latin typeface="Helios Bold"/>
              </a:rPr>
              <a:t>Test et validation </a:t>
            </a:r>
          </a:p>
        </p:txBody>
      </p:sp>
      <p:sp>
        <p:nvSpPr>
          <p:cNvPr name="TextBox 16" id="16"/>
          <p:cNvSpPr txBox="true"/>
          <p:nvPr/>
        </p:nvSpPr>
        <p:spPr>
          <a:xfrm rot="0">
            <a:off x="6407208" y="2326144"/>
            <a:ext cx="6324741" cy="452496"/>
          </a:xfrm>
          <a:prstGeom prst="rect">
            <a:avLst/>
          </a:prstGeom>
        </p:spPr>
        <p:txBody>
          <a:bodyPr anchor="t" rtlCol="false" tIns="0" lIns="0" bIns="0" rIns="0">
            <a:spAutoFit/>
          </a:bodyPr>
          <a:lstStyle/>
          <a:p>
            <a:pPr algn="ctr" marL="564919" indent="-282460" lvl="1">
              <a:lnSpc>
                <a:spcPts val="3663"/>
              </a:lnSpc>
              <a:buFont typeface="Arial"/>
              <a:buChar char="•"/>
            </a:pPr>
            <a:r>
              <a:rPr lang="en-US" sz="2616">
                <a:solidFill>
                  <a:srgbClr val="000000"/>
                </a:solidFill>
                <a:latin typeface="Helios Bold"/>
              </a:rPr>
              <a:t>Intégration des sources de données</a:t>
            </a:r>
          </a:p>
        </p:txBody>
      </p:sp>
      <p:sp>
        <p:nvSpPr>
          <p:cNvPr name="TextBox 17" id="17"/>
          <p:cNvSpPr txBox="true"/>
          <p:nvPr/>
        </p:nvSpPr>
        <p:spPr>
          <a:xfrm rot="0">
            <a:off x="31722" y="5984347"/>
            <a:ext cx="6594921" cy="1748307"/>
          </a:xfrm>
          <a:prstGeom prst="rect">
            <a:avLst/>
          </a:prstGeom>
        </p:spPr>
        <p:txBody>
          <a:bodyPr anchor="t" rtlCol="false" tIns="0" lIns="0" bIns="0" rIns="0">
            <a:spAutoFit/>
          </a:bodyPr>
          <a:lstStyle/>
          <a:p>
            <a:pPr>
              <a:lnSpc>
                <a:spcPts val="2824"/>
              </a:lnSpc>
            </a:pPr>
            <a:r>
              <a:rPr lang="en-US" sz="2017">
                <a:solidFill>
                  <a:srgbClr val="000000"/>
                </a:solidFill>
                <a:latin typeface="Helios"/>
              </a:rPr>
              <a:t>Consiste à analyser les besoins et les exigences du projet. Cela inclut l'identification des fonctionnalités souhaitées, des données météorologiques et géographiques pertinentes, ainsi que des cas d'utilisation spécifiques à prendre en compte</a:t>
            </a:r>
          </a:p>
        </p:txBody>
      </p:sp>
      <p:sp>
        <p:nvSpPr>
          <p:cNvPr name="TextBox 18" id="18"/>
          <p:cNvSpPr txBox="true"/>
          <p:nvPr/>
        </p:nvSpPr>
        <p:spPr>
          <a:xfrm rot="0">
            <a:off x="7182999" y="4553764"/>
            <a:ext cx="5212029" cy="2908790"/>
          </a:xfrm>
          <a:prstGeom prst="rect">
            <a:avLst/>
          </a:prstGeom>
        </p:spPr>
        <p:txBody>
          <a:bodyPr anchor="t" rtlCol="false" tIns="0" lIns="0" bIns="0" rIns="0">
            <a:spAutoFit/>
          </a:bodyPr>
          <a:lstStyle/>
          <a:p>
            <a:pPr>
              <a:lnSpc>
                <a:spcPts val="2604"/>
              </a:lnSpc>
            </a:pPr>
            <a:r>
              <a:rPr lang="en-US" sz="1860">
                <a:solidFill>
                  <a:srgbClr val="000000"/>
                </a:solidFill>
                <a:latin typeface="Helios"/>
              </a:rPr>
              <a:t>Node-RED est configuré pour se connecter aux sources de données météorologiques et géographiques appropriées. Cela peut inclure des API météorologiques tierces, des bases de données géographiques, des services cartographiques en ligne, etc. L'intégration de ces sources de données garantit que les informations fournies par la plateforme sont précises et à jour.</a:t>
            </a:r>
          </a:p>
        </p:txBody>
      </p:sp>
      <p:sp>
        <p:nvSpPr>
          <p:cNvPr name="TextBox 19" id="19"/>
          <p:cNvSpPr txBox="true"/>
          <p:nvPr/>
        </p:nvSpPr>
        <p:spPr>
          <a:xfrm rot="0">
            <a:off x="13814230" y="6214203"/>
            <a:ext cx="4754559" cy="2449076"/>
          </a:xfrm>
          <a:prstGeom prst="rect">
            <a:avLst/>
          </a:prstGeom>
        </p:spPr>
        <p:txBody>
          <a:bodyPr anchor="t" rtlCol="false" tIns="0" lIns="0" bIns="0" rIns="0">
            <a:spAutoFit/>
          </a:bodyPr>
          <a:lstStyle/>
          <a:p>
            <a:pPr>
              <a:lnSpc>
                <a:spcPts val="2824"/>
              </a:lnSpc>
            </a:pPr>
            <a:r>
              <a:rPr lang="en-US" sz="2017">
                <a:solidFill>
                  <a:srgbClr val="000000"/>
                </a:solidFill>
                <a:latin typeface="Helios"/>
              </a:rPr>
              <a:t>Une fois que les fonctionnalités principales ont été développées, des tests approfondis sont effectués pour vérifier leur bon fonctionnement. Cela comprend la vérification de l'exactitude des données météorologiques et géographiques.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2696186" y="-617160"/>
            <a:ext cx="8286567" cy="1706238"/>
            <a:chOff x="0" y="0"/>
            <a:chExt cx="1682753" cy="346486"/>
          </a:xfrm>
        </p:grpSpPr>
        <p:sp>
          <p:nvSpPr>
            <p:cNvPr name="Freeform 3" id="3"/>
            <p:cNvSpPr/>
            <p:nvPr/>
          </p:nvSpPr>
          <p:spPr>
            <a:xfrm flipH="false" flipV="false" rot="0">
              <a:off x="0" y="0"/>
              <a:ext cx="1682753" cy="346486"/>
            </a:xfrm>
            <a:custGeom>
              <a:avLst/>
              <a:gdLst/>
              <a:ahLst/>
              <a:cxnLst/>
              <a:rect r="r" b="b" t="t" l="l"/>
              <a:pathLst>
                <a:path h="346486" w="1682753">
                  <a:moveTo>
                    <a:pt x="203200" y="0"/>
                  </a:moveTo>
                  <a:lnTo>
                    <a:pt x="1479553" y="0"/>
                  </a:lnTo>
                  <a:lnTo>
                    <a:pt x="1682753" y="346486"/>
                  </a:lnTo>
                  <a:lnTo>
                    <a:pt x="0" y="346486"/>
                  </a:lnTo>
                  <a:lnTo>
                    <a:pt x="203200" y="0"/>
                  </a:lnTo>
                  <a:close/>
                </a:path>
              </a:pathLst>
            </a:custGeom>
            <a:solidFill>
              <a:srgbClr val="E4E4E4"/>
            </a:solidFill>
          </p:spPr>
        </p:sp>
        <p:sp>
          <p:nvSpPr>
            <p:cNvPr name="TextBox 4" id="4"/>
            <p:cNvSpPr txBox="true"/>
            <p:nvPr/>
          </p:nvSpPr>
          <p:spPr>
            <a:xfrm>
              <a:off x="127000" y="-38100"/>
              <a:ext cx="1428753" cy="384586"/>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5212065" y="9527923"/>
            <a:ext cx="4467949" cy="797255"/>
            <a:chOff x="0" y="0"/>
            <a:chExt cx="5957265" cy="1063007"/>
          </a:xfrm>
        </p:grpSpPr>
        <p:grpSp>
          <p:nvGrpSpPr>
            <p:cNvPr name="Group 6" id="6"/>
            <p:cNvGrpSpPr/>
            <p:nvPr/>
          </p:nvGrpSpPr>
          <p:grpSpPr>
            <a:xfrm rot="0">
              <a:off x="0" y="0"/>
              <a:ext cx="5957265" cy="1063007"/>
              <a:chOff x="0" y="0"/>
              <a:chExt cx="1049690" cy="187305"/>
            </a:xfrm>
          </p:grpSpPr>
          <p:sp>
            <p:nvSpPr>
              <p:cNvPr name="Freeform 7" id="7"/>
              <p:cNvSpPr/>
              <p:nvPr/>
            </p:nvSpPr>
            <p:spPr>
              <a:xfrm flipH="false" flipV="false" rot="0">
                <a:off x="0" y="0"/>
                <a:ext cx="1049690" cy="187305"/>
              </a:xfrm>
              <a:custGeom>
                <a:avLst/>
                <a:gdLst/>
                <a:ahLst/>
                <a:cxnLst/>
                <a:rect r="r" b="b" t="t" l="l"/>
                <a:pathLst>
                  <a:path h="187305" w="1049690">
                    <a:moveTo>
                      <a:pt x="203200" y="0"/>
                    </a:moveTo>
                    <a:lnTo>
                      <a:pt x="846490" y="0"/>
                    </a:lnTo>
                    <a:lnTo>
                      <a:pt x="1049690" y="187305"/>
                    </a:lnTo>
                    <a:lnTo>
                      <a:pt x="0" y="187305"/>
                    </a:lnTo>
                    <a:lnTo>
                      <a:pt x="203200" y="0"/>
                    </a:lnTo>
                    <a:close/>
                  </a:path>
                </a:pathLst>
              </a:custGeom>
              <a:solidFill>
                <a:srgbClr val="A20E20"/>
              </a:solidFill>
            </p:spPr>
          </p:sp>
          <p:sp>
            <p:nvSpPr>
              <p:cNvPr name="TextBox 8" id="8"/>
              <p:cNvSpPr txBox="true"/>
              <p:nvPr/>
            </p:nvSpPr>
            <p:spPr>
              <a:xfrm>
                <a:off x="127000" y="-38100"/>
                <a:ext cx="795690" cy="225405"/>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1505758" y="371703"/>
              <a:ext cx="2091204" cy="300550"/>
            </a:xfrm>
            <a:prstGeom prst="rect">
              <a:avLst/>
            </a:prstGeom>
          </p:spPr>
          <p:txBody>
            <a:bodyPr anchor="t" rtlCol="false" tIns="0" lIns="0" bIns="0" rIns="0">
              <a:spAutoFit/>
            </a:bodyPr>
            <a:lstStyle/>
            <a:p>
              <a:pPr algn="r" marL="0" indent="0" lvl="0">
                <a:lnSpc>
                  <a:spcPts val="1813"/>
                </a:lnSpc>
                <a:spcBef>
                  <a:spcPct val="0"/>
                </a:spcBef>
              </a:pPr>
              <a:r>
                <a:rPr lang="en-US" sz="1395">
                  <a:solidFill>
                    <a:srgbClr val="FFFFFF"/>
                  </a:solidFill>
                  <a:latin typeface="Helios Bold"/>
                </a:rPr>
                <a:t>Démonstration</a:t>
              </a:r>
            </a:p>
          </p:txBody>
        </p:sp>
      </p:grpSp>
      <p:pic>
        <p:nvPicPr>
          <p:cNvPr name="Picture 10" id="10">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466" t="0" r="1466" b="0"/>
          <a:stretch>
            <a:fillRect/>
          </a:stretch>
        </p:blipFill>
        <p:spPr>
          <a:xfrm flipH="false" flipV="false" rot="0">
            <a:off x="674784" y="1089078"/>
            <a:ext cx="15217389" cy="8818383"/>
          </a:xfrm>
          <a:prstGeom prst="rect">
            <a:avLst/>
          </a:prstGeom>
        </p:spPr>
      </p:pic>
      <p:grpSp>
        <p:nvGrpSpPr>
          <p:cNvPr name="Group 11" id="11"/>
          <p:cNvGrpSpPr/>
          <p:nvPr/>
        </p:nvGrpSpPr>
        <p:grpSpPr>
          <a:xfrm rot="0">
            <a:off x="212349" y="235959"/>
            <a:ext cx="6515430" cy="1125131"/>
            <a:chOff x="0" y="0"/>
            <a:chExt cx="8687240" cy="1500174"/>
          </a:xfrm>
        </p:grpSpPr>
        <p:sp>
          <p:nvSpPr>
            <p:cNvPr name="TextBox 12" id="12"/>
            <p:cNvSpPr txBox="true"/>
            <p:nvPr/>
          </p:nvSpPr>
          <p:spPr>
            <a:xfrm rot="0">
              <a:off x="0" y="0"/>
              <a:ext cx="8687240" cy="961318"/>
            </a:xfrm>
            <a:prstGeom prst="rect">
              <a:avLst/>
            </a:prstGeom>
          </p:spPr>
          <p:txBody>
            <a:bodyPr anchor="t" rtlCol="false" tIns="0" lIns="0" bIns="0" rIns="0">
              <a:spAutoFit/>
            </a:bodyPr>
            <a:lstStyle/>
            <a:p>
              <a:pPr>
                <a:lnSpc>
                  <a:spcPts val="5719"/>
                </a:lnSpc>
              </a:pPr>
              <a:r>
                <a:rPr lang="en-US" sz="4765">
                  <a:solidFill>
                    <a:srgbClr val="A20E20"/>
                  </a:solidFill>
                  <a:latin typeface="TT Hoves Bold"/>
                </a:rPr>
                <a:t>Démonstration</a:t>
              </a:r>
            </a:p>
          </p:txBody>
        </p:sp>
        <p:sp>
          <p:nvSpPr>
            <p:cNvPr name="TextBox 13" id="13"/>
            <p:cNvSpPr txBox="true"/>
            <p:nvPr/>
          </p:nvSpPr>
          <p:spPr>
            <a:xfrm rot="0">
              <a:off x="0" y="1068496"/>
              <a:ext cx="8687240" cy="431678"/>
            </a:xfrm>
            <a:prstGeom prst="rect">
              <a:avLst/>
            </a:prstGeom>
          </p:spPr>
          <p:txBody>
            <a:bodyPr anchor="t" rtlCol="false" tIns="0" lIns="0" bIns="0" rIns="0">
              <a:spAutoFit/>
            </a:bodyPr>
            <a:lstStyle/>
            <a:p>
              <a:pPr>
                <a:lnSpc>
                  <a:spcPts val="2668"/>
                </a:lnSpc>
              </a:pP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DAGDb233Ym0</dc:identifier>
  <dcterms:modified xsi:type="dcterms:W3CDTF">2011-08-01T06:04:30Z</dcterms:modified>
  <cp:revision>1</cp:revision>
  <dc:title>PLATEFORME D'INFORMATIONS MÉTÉOROLOGIQUES ET GÉOGRAPHIQUES COMPLÈTE EN UTILISANT NODE-RED</dc:title>
</cp:coreProperties>
</file>